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7" r:id="rId4"/>
    <p:sldId id="258" r:id="rId5"/>
    <p:sldId id="259" r:id="rId6"/>
    <p:sldId id="260" r:id="rId7"/>
    <p:sldId id="261" r:id="rId8"/>
    <p:sldId id="270" r:id="rId9"/>
    <p:sldId id="262" r:id="rId10"/>
    <p:sldId id="263" r:id="rId11"/>
    <p:sldId id="264" r:id="rId12"/>
    <p:sldId id="277" r:id="rId13"/>
    <p:sldId id="265" r:id="rId14"/>
    <p:sldId id="278" r:id="rId15"/>
    <p:sldId id="271" r:id="rId16"/>
    <p:sldId id="266" r:id="rId17"/>
    <p:sldId id="279" r:id="rId18"/>
    <p:sldId id="280" r:id="rId19"/>
    <p:sldId id="281" r:id="rId20"/>
    <p:sldId id="282" r:id="rId21"/>
    <p:sldId id="283" r:id="rId22"/>
    <p:sldId id="272" r:id="rId23"/>
    <p:sldId id="267" r:id="rId24"/>
    <p:sldId id="273" r:id="rId25"/>
    <p:sldId id="284" r:id="rId26"/>
    <p:sldId id="274"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114" d="100"/>
          <a:sy n="114" d="100"/>
        </p:scale>
        <p:origin x="47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BA56D3B-4B79-4DFF-9CB0-7B784FD6BBD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7B378DB-02F8-47C5-94AA-39ACF5834396}">
      <dgm:prSet/>
      <dgm:spPr/>
      <dgm:t>
        <a:bodyPr/>
        <a:lstStyle/>
        <a:p>
          <a:r>
            <a:rPr lang="en-US" dirty="0"/>
            <a:t>Analyze different aspects of the spread like – spread factor, state-wise analysis in US, population and age analysis over the spread etc. For this, a few datasets were merged, and preprocessed to create data frames ready for evaluation and analysis.</a:t>
          </a:r>
        </a:p>
      </dgm:t>
    </dgm:pt>
    <dgm:pt modelId="{2A24BF6A-FB7A-462C-A7B0-DCEE604ECD41}" type="parTrans" cxnId="{EA2A9B9D-BF91-4ABB-B486-33E56FA674A6}">
      <dgm:prSet/>
      <dgm:spPr/>
      <dgm:t>
        <a:bodyPr/>
        <a:lstStyle/>
        <a:p>
          <a:endParaRPr lang="en-US"/>
        </a:p>
      </dgm:t>
    </dgm:pt>
    <dgm:pt modelId="{F20DC941-6E1C-499F-BA42-CA8D3FA4A147}" type="sibTrans" cxnId="{EA2A9B9D-BF91-4ABB-B486-33E56FA674A6}">
      <dgm:prSet/>
      <dgm:spPr/>
      <dgm:t>
        <a:bodyPr/>
        <a:lstStyle/>
        <a:p>
          <a:endParaRPr lang="en-US"/>
        </a:p>
      </dgm:t>
    </dgm:pt>
    <dgm:pt modelId="{5B201B3F-06D6-4F3E-A888-061B7D0B5260}">
      <dgm:prSet/>
      <dgm:spPr/>
      <dgm:t>
        <a:bodyPr/>
        <a:lstStyle/>
        <a:p>
          <a:r>
            <a:rPr lang="en-US" dirty="0"/>
            <a:t>Perform the following operations on the data to make it a rich source of insights:</a:t>
          </a:r>
        </a:p>
      </dgm:t>
    </dgm:pt>
    <dgm:pt modelId="{2D914A62-312D-40F3-9C23-9D915A47739D}" type="parTrans" cxnId="{C8FC8E86-D371-4FBA-A487-AE4FC3FC0D63}">
      <dgm:prSet/>
      <dgm:spPr/>
      <dgm:t>
        <a:bodyPr/>
        <a:lstStyle/>
        <a:p>
          <a:endParaRPr lang="en-US"/>
        </a:p>
      </dgm:t>
    </dgm:pt>
    <dgm:pt modelId="{FFD7147B-D955-4801-9851-6E392DF35136}" type="sibTrans" cxnId="{C8FC8E86-D371-4FBA-A487-AE4FC3FC0D63}">
      <dgm:prSet/>
      <dgm:spPr/>
      <dgm:t>
        <a:bodyPr/>
        <a:lstStyle/>
        <a:p>
          <a:endParaRPr lang="en-US"/>
        </a:p>
      </dgm:t>
    </dgm:pt>
    <dgm:pt modelId="{C632D58F-F0F4-4FD2-9CF5-79E9A8993B19}">
      <dgm:prSet/>
      <dgm:spPr/>
      <dgm:t>
        <a:bodyPr/>
        <a:lstStyle/>
        <a:p>
          <a:r>
            <a:rPr lang="en-US"/>
            <a:t>Merging and joining of datasets for population, median age and population density of each states in the US with confirmed and death cases due to Corona.</a:t>
          </a:r>
        </a:p>
      </dgm:t>
    </dgm:pt>
    <dgm:pt modelId="{7B9F6AAA-65A7-4F01-B78B-3C5569EA7A4C}" type="parTrans" cxnId="{1C8E838B-4AD0-41C8-8DEE-A06D44008442}">
      <dgm:prSet/>
      <dgm:spPr/>
      <dgm:t>
        <a:bodyPr/>
        <a:lstStyle/>
        <a:p>
          <a:endParaRPr lang="en-US"/>
        </a:p>
      </dgm:t>
    </dgm:pt>
    <dgm:pt modelId="{20E6F8B9-885D-4A95-89C7-FB096D0066D2}" type="sibTrans" cxnId="{1C8E838B-4AD0-41C8-8DEE-A06D44008442}">
      <dgm:prSet/>
      <dgm:spPr/>
      <dgm:t>
        <a:bodyPr/>
        <a:lstStyle/>
        <a:p>
          <a:endParaRPr lang="en-US"/>
        </a:p>
      </dgm:t>
    </dgm:pt>
    <dgm:pt modelId="{9C2ABFF6-3037-4743-BA5F-DD1F1117E191}">
      <dgm:prSet/>
      <dgm:spPr/>
      <dgm:t>
        <a:bodyPr/>
        <a:lstStyle/>
        <a:p>
          <a:r>
            <a:rPr lang="en-US"/>
            <a:t>Imputing missing values in each dataset either by taking average method or removing null rows. </a:t>
          </a:r>
        </a:p>
      </dgm:t>
    </dgm:pt>
    <dgm:pt modelId="{5756C1ED-53CC-4EB7-9EE6-A72028653438}" type="parTrans" cxnId="{6D211311-025A-4829-9428-ACA20C8DE355}">
      <dgm:prSet/>
      <dgm:spPr/>
      <dgm:t>
        <a:bodyPr/>
        <a:lstStyle/>
        <a:p>
          <a:endParaRPr lang="en-US"/>
        </a:p>
      </dgm:t>
    </dgm:pt>
    <dgm:pt modelId="{16990BC5-A9B5-4E39-905B-543E3BB427F4}" type="sibTrans" cxnId="{6D211311-025A-4829-9428-ACA20C8DE355}">
      <dgm:prSet/>
      <dgm:spPr/>
      <dgm:t>
        <a:bodyPr/>
        <a:lstStyle/>
        <a:p>
          <a:endParaRPr lang="en-US"/>
        </a:p>
      </dgm:t>
    </dgm:pt>
    <dgm:pt modelId="{0BD2EED7-4F69-4888-8830-57B3806005C9}">
      <dgm:prSet/>
      <dgm:spPr/>
      <dgm:t>
        <a:bodyPr/>
        <a:lstStyle/>
        <a:p>
          <a:r>
            <a:rPr lang="en-US"/>
            <a:t>Calculation of new columns like Spread Factor and Days since Outbreak.</a:t>
          </a:r>
        </a:p>
      </dgm:t>
    </dgm:pt>
    <dgm:pt modelId="{54C76530-9DDA-4592-A258-5726B1C07F05}" type="parTrans" cxnId="{3FF4DB3C-DD70-4542-9FF7-2A2DF34F88A9}">
      <dgm:prSet/>
      <dgm:spPr/>
      <dgm:t>
        <a:bodyPr/>
        <a:lstStyle/>
        <a:p>
          <a:endParaRPr lang="en-US"/>
        </a:p>
      </dgm:t>
    </dgm:pt>
    <dgm:pt modelId="{0F7CD20F-F26D-4FCC-8EA8-F848C57F0316}" type="sibTrans" cxnId="{3FF4DB3C-DD70-4542-9FF7-2A2DF34F88A9}">
      <dgm:prSet/>
      <dgm:spPr/>
      <dgm:t>
        <a:bodyPr/>
        <a:lstStyle/>
        <a:p>
          <a:endParaRPr lang="en-US"/>
        </a:p>
      </dgm:t>
    </dgm:pt>
    <dgm:pt modelId="{B368DF31-1BB9-4992-90A0-F9A8924217FF}">
      <dgm:prSet/>
      <dgm:spPr/>
      <dgm:t>
        <a:bodyPr/>
        <a:lstStyle/>
        <a:p>
          <a:r>
            <a:rPr lang="en-US"/>
            <a:t>Data type conversion for columns like dates and timestamps for easy calculation.</a:t>
          </a:r>
        </a:p>
      </dgm:t>
    </dgm:pt>
    <dgm:pt modelId="{3AE93354-C878-4689-A06B-8618BFEEC90A}" type="parTrans" cxnId="{C28EDCFC-1D7E-478E-B7E2-FE195A427901}">
      <dgm:prSet/>
      <dgm:spPr/>
      <dgm:t>
        <a:bodyPr/>
        <a:lstStyle/>
        <a:p>
          <a:endParaRPr lang="en-US"/>
        </a:p>
      </dgm:t>
    </dgm:pt>
    <dgm:pt modelId="{9CBCD180-4536-430D-9670-4A4A41D249E1}" type="sibTrans" cxnId="{C28EDCFC-1D7E-478E-B7E2-FE195A427901}">
      <dgm:prSet/>
      <dgm:spPr/>
      <dgm:t>
        <a:bodyPr/>
        <a:lstStyle/>
        <a:p>
          <a:endParaRPr lang="en-US"/>
        </a:p>
      </dgm:t>
    </dgm:pt>
    <dgm:pt modelId="{2A860EE0-C1BA-4948-8126-C9F062CEFECF}" type="pres">
      <dgm:prSet presAssocID="{0BA56D3B-4B79-4DFF-9CB0-7B784FD6BBDA}" presName="root" presStyleCnt="0">
        <dgm:presLayoutVars>
          <dgm:dir/>
          <dgm:resizeHandles val="exact"/>
        </dgm:presLayoutVars>
      </dgm:prSet>
      <dgm:spPr/>
    </dgm:pt>
    <dgm:pt modelId="{0640A2F1-8934-439B-9718-9686E97621D9}" type="pres">
      <dgm:prSet presAssocID="{D7B378DB-02F8-47C5-94AA-39ACF5834396}" presName="compNode" presStyleCnt="0"/>
      <dgm:spPr/>
    </dgm:pt>
    <dgm:pt modelId="{E08E106D-0D50-46EF-80C7-D707EAF4CDE7}" type="pres">
      <dgm:prSet presAssocID="{D7B378DB-02F8-47C5-94AA-39ACF583439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3E24B9EC-E41C-4554-AA3A-D3C3A3F841BC}" type="pres">
      <dgm:prSet presAssocID="{D7B378DB-02F8-47C5-94AA-39ACF5834396}" presName="spaceRect" presStyleCnt="0"/>
      <dgm:spPr/>
    </dgm:pt>
    <dgm:pt modelId="{1777A3C3-3CE5-463E-9AEB-42FB423B18DB}" type="pres">
      <dgm:prSet presAssocID="{D7B378DB-02F8-47C5-94AA-39ACF5834396}" presName="textRect" presStyleLbl="revTx" presStyleIdx="0" presStyleCnt="6">
        <dgm:presLayoutVars>
          <dgm:chMax val="1"/>
          <dgm:chPref val="1"/>
        </dgm:presLayoutVars>
      </dgm:prSet>
      <dgm:spPr/>
    </dgm:pt>
    <dgm:pt modelId="{349311F3-89BC-476A-A88B-2207D8ADCFA5}" type="pres">
      <dgm:prSet presAssocID="{F20DC941-6E1C-499F-BA42-CA8D3FA4A147}" presName="sibTrans" presStyleCnt="0"/>
      <dgm:spPr/>
    </dgm:pt>
    <dgm:pt modelId="{7B6C4C97-9AE4-4264-ABE2-989C27C14567}" type="pres">
      <dgm:prSet presAssocID="{5B201B3F-06D6-4F3E-A888-061B7D0B5260}" presName="compNode" presStyleCnt="0"/>
      <dgm:spPr/>
    </dgm:pt>
    <dgm:pt modelId="{AB9073C2-827D-49C5-B925-E07E309AAB51}" type="pres">
      <dgm:prSet presAssocID="{5B201B3F-06D6-4F3E-A888-061B7D0B526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Source"/>
        </a:ext>
      </dgm:extLst>
    </dgm:pt>
    <dgm:pt modelId="{24325E73-936E-4477-BD22-C1264768C5D0}" type="pres">
      <dgm:prSet presAssocID="{5B201B3F-06D6-4F3E-A888-061B7D0B5260}" presName="spaceRect" presStyleCnt="0"/>
      <dgm:spPr/>
    </dgm:pt>
    <dgm:pt modelId="{7B69A61C-80BE-4D08-850F-3DB6B86B5AEC}" type="pres">
      <dgm:prSet presAssocID="{5B201B3F-06D6-4F3E-A888-061B7D0B5260}" presName="textRect" presStyleLbl="revTx" presStyleIdx="1" presStyleCnt="6">
        <dgm:presLayoutVars>
          <dgm:chMax val="1"/>
          <dgm:chPref val="1"/>
        </dgm:presLayoutVars>
      </dgm:prSet>
      <dgm:spPr/>
    </dgm:pt>
    <dgm:pt modelId="{1A956093-AEFE-423F-A6E3-2FDC14BBE71D}" type="pres">
      <dgm:prSet presAssocID="{FFD7147B-D955-4801-9851-6E392DF35136}" presName="sibTrans" presStyleCnt="0"/>
      <dgm:spPr/>
    </dgm:pt>
    <dgm:pt modelId="{9B3F672E-8AF7-4B8C-8C5F-CC1A5D662BCB}" type="pres">
      <dgm:prSet presAssocID="{C632D58F-F0F4-4FD2-9CF5-79E9A8993B19}" presName="compNode" presStyleCnt="0"/>
      <dgm:spPr/>
    </dgm:pt>
    <dgm:pt modelId="{AB74523C-1A8F-4959-A24E-7D05E968EBFA}" type="pres">
      <dgm:prSet presAssocID="{C632D58F-F0F4-4FD2-9CF5-79E9A8993B1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story"/>
        </a:ext>
      </dgm:extLst>
    </dgm:pt>
    <dgm:pt modelId="{A1AB889E-D42A-4274-B7FD-88F28E12E168}" type="pres">
      <dgm:prSet presAssocID="{C632D58F-F0F4-4FD2-9CF5-79E9A8993B19}" presName="spaceRect" presStyleCnt="0"/>
      <dgm:spPr/>
    </dgm:pt>
    <dgm:pt modelId="{45E45EED-25F0-4FF3-8C86-3F57D29E3ABA}" type="pres">
      <dgm:prSet presAssocID="{C632D58F-F0F4-4FD2-9CF5-79E9A8993B19}" presName="textRect" presStyleLbl="revTx" presStyleIdx="2" presStyleCnt="6">
        <dgm:presLayoutVars>
          <dgm:chMax val="1"/>
          <dgm:chPref val="1"/>
        </dgm:presLayoutVars>
      </dgm:prSet>
      <dgm:spPr/>
    </dgm:pt>
    <dgm:pt modelId="{9B806C2D-E004-4EC7-96B3-FE64546EC7F6}" type="pres">
      <dgm:prSet presAssocID="{20E6F8B9-885D-4A95-89C7-FB096D0066D2}" presName="sibTrans" presStyleCnt="0"/>
      <dgm:spPr/>
    </dgm:pt>
    <dgm:pt modelId="{DAC77C6A-C82C-43C6-A855-41B429FEC95E}" type="pres">
      <dgm:prSet presAssocID="{9C2ABFF6-3037-4743-BA5F-DD1F1117E191}" presName="compNode" presStyleCnt="0"/>
      <dgm:spPr/>
    </dgm:pt>
    <dgm:pt modelId="{815BCDD2-0EE7-4683-AFD8-D54788B97FA7}" type="pres">
      <dgm:prSet presAssocID="{9C2ABFF6-3037-4743-BA5F-DD1F1117E19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Enrollment"/>
        </a:ext>
      </dgm:extLst>
    </dgm:pt>
    <dgm:pt modelId="{E8670524-5FCB-4C1F-8217-BB062212EDE7}" type="pres">
      <dgm:prSet presAssocID="{9C2ABFF6-3037-4743-BA5F-DD1F1117E191}" presName="spaceRect" presStyleCnt="0"/>
      <dgm:spPr/>
    </dgm:pt>
    <dgm:pt modelId="{DD0F352D-09BA-4638-80AE-2D05146CCDA8}" type="pres">
      <dgm:prSet presAssocID="{9C2ABFF6-3037-4743-BA5F-DD1F1117E191}" presName="textRect" presStyleLbl="revTx" presStyleIdx="3" presStyleCnt="6">
        <dgm:presLayoutVars>
          <dgm:chMax val="1"/>
          <dgm:chPref val="1"/>
        </dgm:presLayoutVars>
      </dgm:prSet>
      <dgm:spPr/>
    </dgm:pt>
    <dgm:pt modelId="{F7771B8B-23FA-41B4-B3EA-DB3F1E91F8F6}" type="pres">
      <dgm:prSet presAssocID="{16990BC5-A9B5-4E39-905B-543E3BB427F4}" presName="sibTrans" presStyleCnt="0"/>
      <dgm:spPr/>
    </dgm:pt>
    <dgm:pt modelId="{710451ED-9E93-4303-B75C-96FF2C4ECCB3}" type="pres">
      <dgm:prSet presAssocID="{0BD2EED7-4F69-4888-8830-57B3806005C9}" presName="compNode" presStyleCnt="0"/>
      <dgm:spPr/>
    </dgm:pt>
    <dgm:pt modelId="{4D188C1F-287D-46A2-9D7D-97A9D48CF507}" type="pres">
      <dgm:prSet presAssocID="{0BD2EED7-4F69-4888-8830-57B3806005C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lth"/>
        </a:ext>
      </dgm:extLst>
    </dgm:pt>
    <dgm:pt modelId="{BB1D89E6-1BE6-4FF7-8B9A-681EBDB96268}" type="pres">
      <dgm:prSet presAssocID="{0BD2EED7-4F69-4888-8830-57B3806005C9}" presName="spaceRect" presStyleCnt="0"/>
      <dgm:spPr/>
    </dgm:pt>
    <dgm:pt modelId="{E1358868-CED9-4F5C-B9D5-CD58FF14F8C0}" type="pres">
      <dgm:prSet presAssocID="{0BD2EED7-4F69-4888-8830-57B3806005C9}" presName="textRect" presStyleLbl="revTx" presStyleIdx="4" presStyleCnt="6">
        <dgm:presLayoutVars>
          <dgm:chMax val="1"/>
          <dgm:chPref val="1"/>
        </dgm:presLayoutVars>
      </dgm:prSet>
      <dgm:spPr/>
    </dgm:pt>
    <dgm:pt modelId="{3AA9482A-2712-4177-B494-E45104015FA5}" type="pres">
      <dgm:prSet presAssocID="{0F7CD20F-F26D-4FCC-8EA8-F848C57F0316}" presName="sibTrans" presStyleCnt="0"/>
      <dgm:spPr/>
    </dgm:pt>
    <dgm:pt modelId="{A16ADEA7-66B6-472D-B897-B158528062D4}" type="pres">
      <dgm:prSet presAssocID="{B368DF31-1BB9-4992-90A0-F9A8924217FF}" presName="compNode" presStyleCnt="0"/>
      <dgm:spPr/>
    </dgm:pt>
    <dgm:pt modelId="{BC38ACF8-0FCB-4748-998C-CAE47E6478E2}" type="pres">
      <dgm:prSet presAssocID="{B368DF31-1BB9-4992-90A0-F9A8924217F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B2ADD55F-B98B-408E-9BBA-889BC4D34D94}" type="pres">
      <dgm:prSet presAssocID="{B368DF31-1BB9-4992-90A0-F9A8924217FF}" presName="spaceRect" presStyleCnt="0"/>
      <dgm:spPr/>
    </dgm:pt>
    <dgm:pt modelId="{749A932F-D839-4E93-8CF9-A300AB89F2B0}" type="pres">
      <dgm:prSet presAssocID="{B368DF31-1BB9-4992-90A0-F9A8924217FF}" presName="textRect" presStyleLbl="revTx" presStyleIdx="5" presStyleCnt="6">
        <dgm:presLayoutVars>
          <dgm:chMax val="1"/>
          <dgm:chPref val="1"/>
        </dgm:presLayoutVars>
      </dgm:prSet>
      <dgm:spPr/>
    </dgm:pt>
  </dgm:ptLst>
  <dgm:cxnLst>
    <dgm:cxn modelId="{6D211311-025A-4829-9428-ACA20C8DE355}" srcId="{0BA56D3B-4B79-4DFF-9CB0-7B784FD6BBDA}" destId="{9C2ABFF6-3037-4743-BA5F-DD1F1117E191}" srcOrd="3" destOrd="0" parTransId="{5756C1ED-53CC-4EB7-9EE6-A72028653438}" sibTransId="{16990BC5-A9B5-4E39-905B-543E3BB427F4}"/>
    <dgm:cxn modelId="{42F15825-EE05-4A50-80CB-1252D2AF5042}" type="presOf" srcId="{B368DF31-1BB9-4992-90A0-F9A8924217FF}" destId="{749A932F-D839-4E93-8CF9-A300AB89F2B0}" srcOrd="0" destOrd="0" presId="urn:microsoft.com/office/officeart/2018/2/layout/IconLabelList"/>
    <dgm:cxn modelId="{3FF4DB3C-DD70-4542-9FF7-2A2DF34F88A9}" srcId="{0BA56D3B-4B79-4DFF-9CB0-7B784FD6BBDA}" destId="{0BD2EED7-4F69-4888-8830-57B3806005C9}" srcOrd="4" destOrd="0" parTransId="{54C76530-9DDA-4592-A258-5726B1C07F05}" sibTransId="{0F7CD20F-F26D-4FCC-8EA8-F848C57F0316}"/>
    <dgm:cxn modelId="{89606144-CA71-4683-9FA0-F6B913D424C3}" type="presOf" srcId="{0BD2EED7-4F69-4888-8830-57B3806005C9}" destId="{E1358868-CED9-4F5C-B9D5-CD58FF14F8C0}" srcOrd="0" destOrd="0" presId="urn:microsoft.com/office/officeart/2018/2/layout/IconLabelList"/>
    <dgm:cxn modelId="{130C0959-80EC-45B7-A56F-E09E3DD72178}" type="presOf" srcId="{C632D58F-F0F4-4FD2-9CF5-79E9A8993B19}" destId="{45E45EED-25F0-4FF3-8C86-3F57D29E3ABA}" srcOrd="0" destOrd="0" presId="urn:microsoft.com/office/officeart/2018/2/layout/IconLabelList"/>
    <dgm:cxn modelId="{C8FC8E86-D371-4FBA-A487-AE4FC3FC0D63}" srcId="{0BA56D3B-4B79-4DFF-9CB0-7B784FD6BBDA}" destId="{5B201B3F-06D6-4F3E-A888-061B7D0B5260}" srcOrd="1" destOrd="0" parTransId="{2D914A62-312D-40F3-9C23-9D915A47739D}" sibTransId="{FFD7147B-D955-4801-9851-6E392DF35136}"/>
    <dgm:cxn modelId="{1C8E838B-4AD0-41C8-8DEE-A06D44008442}" srcId="{0BA56D3B-4B79-4DFF-9CB0-7B784FD6BBDA}" destId="{C632D58F-F0F4-4FD2-9CF5-79E9A8993B19}" srcOrd="2" destOrd="0" parTransId="{7B9F6AAA-65A7-4F01-B78B-3C5569EA7A4C}" sibTransId="{20E6F8B9-885D-4A95-89C7-FB096D0066D2}"/>
    <dgm:cxn modelId="{EA2A9B9D-BF91-4ABB-B486-33E56FA674A6}" srcId="{0BA56D3B-4B79-4DFF-9CB0-7B784FD6BBDA}" destId="{D7B378DB-02F8-47C5-94AA-39ACF5834396}" srcOrd="0" destOrd="0" parTransId="{2A24BF6A-FB7A-462C-A7B0-DCEE604ECD41}" sibTransId="{F20DC941-6E1C-499F-BA42-CA8D3FA4A147}"/>
    <dgm:cxn modelId="{DA8F75AD-5840-4DC4-860C-2A430A78CE52}" type="presOf" srcId="{9C2ABFF6-3037-4743-BA5F-DD1F1117E191}" destId="{DD0F352D-09BA-4638-80AE-2D05146CCDA8}" srcOrd="0" destOrd="0" presId="urn:microsoft.com/office/officeart/2018/2/layout/IconLabelList"/>
    <dgm:cxn modelId="{08EE83CE-77A4-4038-9612-AFE7AF4650FA}" type="presOf" srcId="{0BA56D3B-4B79-4DFF-9CB0-7B784FD6BBDA}" destId="{2A860EE0-C1BA-4948-8126-C9F062CEFECF}" srcOrd="0" destOrd="0" presId="urn:microsoft.com/office/officeart/2018/2/layout/IconLabelList"/>
    <dgm:cxn modelId="{8D7DB2DC-3177-4254-BCF9-FD68A248A1D5}" type="presOf" srcId="{5B201B3F-06D6-4F3E-A888-061B7D0B5260}" destId="{7B69A61C-80BE-4D08-850F-3DB6B86B5AEC}" srcOrd="0" destOrd="0" presId="urn:microsoft.com/office/officeart/2018/2/layout/IconLabelList"/>
    <dgm:cxn modelId="{4BF8F4E5-60A1-4556-A9EB-1E126AE0E455}" type="presOf" srcId="{D7B378DB-02F8-47C5-94AA-39ACF5834396}" destId="{1777A3C3-3CE5-463E-9AEB-42FB423B18DB}" srcOrd="0" destOrd="0" presId="urn:microsoft.com/office/officeart/2018/2/layout/IconLabelList"/>
    <dgm:cxn modelId="{C28EDCFC-1D7E-478E-B7E2-FE195A427901}" srcId="{0BA56D3B-4B79-4DFF-9CB0-7B784FD6BBDA}" destId="{B368DF31-1BB9-4992-90A0-F9A8924217FF}" srcOrd="5" destOrd="0" parTransId="{3AE93354-C878-4689-A06B-8618BFEEC90A}" sibTransId="{9CBCD180-4536-430D-9670-4A4A41D249E1}"/>
    <dgm:cxn modelId="{17836B95-D40E-442A-8BFA-26AB8DCD7A49}" type="presParOf" srcId="{2A860EE0-C1BA-4948-8126-C9F062CEFECF}" destId="{0640A2F1-8934-439B-9718-9686E97621D9}" srcOrd="0" destOrd="0" presId="urn:microsoft.com/office/officeart/2018/2/layout/IconLabelList"/>
    <dgm:cxn modelId="{013F7096-4071-4EBF-8F61-5414692CD47F}" type="presParOf" srcId="{0640A2F1-8934-439B-9718-9686E97621D9}" destId="{E08E106D-0D50-46EF-80C7-D707EAF4CDE7}" srcOrd="0" destOrd="0" presId="urn:microsoft.com/office/officeart/2018/2/layout/IconLabelList"/>
    <dgm:cxn modelId="{A3740763-7668-44CF-8A47-80C85001F585}" type="presParOf" srcId="{0640A2F1-8934-439B-9718-9686E97621D9}" destId="{3E24B9EC-E41C-4554-AA3A-D3C3A3F841BC}" srcOrd="1" destOrd="0" presId="urn:microsoft.com/office/officeart/2018/2/layout/IconLabelList"/>
    <dgm:cxn modelId="{D6F3632E-127E-4156-AE40-18CD21B82A0F}" type="presParOf" srcId="{0640A2F1-8934-439B-9718-9686E97621D9}" destId="{1777A3C3-3CE5-463E-9AEB-42FB423B18DB}" srcOrd="2" destOrd="0" presId="urn:microsoft.com/office/officeart/2018/2/layout/IconLabelList"/>
    <dgm:cxn modelId="{E056A3EE-7511-458A-907B-EF4AE1AC9023}" type="presParOf" srcId="{2A860EE0-C1BA-4948-8126-C9F062CEFECF}" destId="{349311F3-89BC-476A-A88B-2207D8ADCFA5}" srcOrd="1" destOrd="0" presId="urn:microsoft.com/office/officeart/2018/2/layout/IconLabelList"/>
    <dgm:cxn modelId="{BB1DD198-C169-4CBC-A638-93D20BEF1893}" type="presParOf" srcId="{2A860EE0-C1BA-4948-8126-C9F062CEFECF}" destId="{7B6C4C97-9AE4-4264-ABE2-989C27C14567}" srcOrd="2" destOrd="0" presId="urn:microsoft.com/office/officeart/2018/2/layout/IconLabelList"/>
    <dgm:cxn modelId="{0894A88C-5587-48CB-A2D2-FD74A0A649E7}" type="presParOf" srcId="{7B6C4C97-9AE4-4264-ABE2-989C27C14567}" destId="{AB9073C2-827D-49C5-B925-E07E309AAB51}" srcOrd="0" destOrd="0" presId="urn:microsoft.com/office/officeart/2018/2/layout/IconLabelList"/>
    <dgm:cxn modelId="{5B8FCFF2-4904-441F-A2C3-B7BA2A9AF8E0}" type="presParOf" srcId="{7B6C4C97-9AE4-4264-ABE2-989C27C14567}" destId="{24325E73-936E-4477-BD22-C1264768C5D0}" srcOrd="1" destOrd="0" presId="urn:microsoft.com/office/officeart/2018/2/layout/IconLabelList"/>
    <dgm:cxn modelId="{DF6C08DF-D048-4E2B-BC29-F2EBE1149C67}" type="presParOf" srcId="{7B6C4C97-9AE4-4264-ABE2-989C27C14567}" destId="{7B69A61C-80BE-4D08-850F-3DB6B86B5AEC}" srcOrd="2" destOrd="0" presId="urn:microsoft.com/office/officeart/2018/2/layout/IconLabelList"/>
    <dgm:cxn modelId="{D3BB9ADE-A424-4BC3-9CE9-DDCF94E1A88A}" type="presParOf" srcId="{2A860EE0-C1BA-4948-8126-C9F062CEFECF}" destId="{1A956093-AEFE-423F-A6E3-2FDC14BBE71D}" srcOrd="3" destOrd="0" presId="urn:microsoft.com/office/officeart/2018/2/layout/IconLabelList"/>
    <dgm:cxn modelId="{D5918320-BC7A-4A3F-BC4F-FD12CED6FEA5}" type="presParOf" srcId="{2A860EE0-C1BA-4948-8126-C9F062CEFECF}" destId="{9B3F672E-8AF7-4B8C-8C5F-CC1A5D662BCB}" srcOrd="4" destOrd="0" presId="urn:microsoft.com/office/officeart/2018/2/layout/IconLabelList"/>
    <dgm:cxn modelId="{8998638D-3DA2-4BC1-9C4F-CD4CE2B898B5}" type="presParOf" srcId="{9B3F672E-8AF7-4B8C-8C5F-CC1A5D662BCB}" destId="{AB74523C-1A8F-4959-A24E-7D05E968EBFA}" srcOrd="0" destOrd="0" presId="urn:microsoft.com/office/officeart/2018/2/layout/IconLabelList"/>
    <dgm:cxn modelId="{8CB31A7E-573F-4796-9EDD-70A25FC42F3C}" type="presParOf" srcId="{9B3F672E-8AF7-4B8C-8C5F-CC1A5D662BCB}" destId="{A1AB889E-D42A-4274-B7FD-88F28E12E168}" srcOrd="1" destOrd="0" presId="urn:microsoft.com/office/officeart/2018/2/layout/IconLabelList"/>
    <dgm:cxn modelId="{86521C91-DB8B-468A-BDF5-B56AF8141C2E}" type="presParOf" srcId="{9B3F672E-8AF7-4B8C-8C5F-CC1A5D662BCB}" destId="{45E45EED-25F0-4FF3-8C86-3F57D29E3ABA}" srcOrd="2" destOrd="0" presId="urn:microsoft.com/office/officeart/2018/2/layout/IconLabelList"/>
    <dgm:cxn modelId="{817E3CD3-0295-405C-B2AD-76282B09B37A}" type="presParOf" srcId="{2A860EE0-C1BA-4948-8126-C9F062CEFECF}" destId="{9B806C2D-E004-4EC7-96B3-FE64546EC7F6}" srcOrd="5" destOrd="0" presId="urn:microsoft.com/office/officeart/2018/2/layout/IconLabelList"/>
    <dgm:cxn modelId="{DCB29B99-5978-417E-B27B-2A6E3891C188}" type="presParOf" srcId="{2A860EE0-C1BA-4948-8126-C9F062CEFECF}" destId="{DAC77C6A-C82C-43C6-A855-41B429FEC95E}" srcOrd="6" destOrd="0" presId="urn:microsoft.com/office/officeart/2018/2/layout/IconLabelList"/>
    <dgm:cxn modelId="{21800964-5C34-47FC-9ED2-2A5559EE120A}" type="presParOf" srcId="{DAC77C6A-C82C-43C6-A855-41B429FEC95E}" destId="{815BCDD2-0EE7-4683-AFD8-D54788B97FA7}" srcOrd="0" destOrd="0" presId="urn:microsoft.com/office/officeart/2018/2/layout/IconLabelList"/>
    <dgm:cxn modelId="{19EE2A92-B891-4645-86B4-B781117AF612}" type="presParOf" srcId="{DAC77C6A-C82C-43C6-A855-41B429FEC95E}" destId="{E8670524-5FCB-4C1F-8217-BB062212EDE7}" srcOrd="1" destOrd="0" presId="urn:microsoft.com/office/officeart/2018/2/layout/IconLabelList"/>
    <dgm:cxn modelId="{10429D17-84F9-4188-AA7D-8884339D4553}" type="presParOf" srcId="{DAC77C6A-C82C-43C6-A855-41B429FEC95E}" destId="{DD0F352D-09BA-4638-80AE-2D05146CCDA8}" srcOrd="2" destOrd="0" presId="urn:microsoft.com/office/officeart/2018/2/layout/IconLabelList"/>
    <dgm:cxn modelId="{1D335732-2920-413F-93D1-A7F654C63B7B}" type="presParOf" srcId="{2A860EE0-C1BA-4948-8126-C9F062CEFECF}" destId="{F7771B8B-23FA-41B4-B3EA-DB3F1E91F8F6}" srcOrd="7" destOrd="0" presId="urn:microsoft.com/office/officeart/2018/2/layout/IconLabelList"/>
    <dgm:cxn modelId="{58821851-73F4-45DF-B73B-DDA67FA615EE}" type="presParOf" srcId="{2A860EE0-C1BA-4948-8126-C9F062CEFECF}" destId="{710451ED-9E93-4303-B75C-96FF2C4ECCB3}" srcOrd="8" destOrd="0" presId="urn:microsoft.com/office/officeart/2018/2/layout/IconLabelList"/>
    <dgm:cxn modelId="{052625C1-17DE-44E8-BDCF-102F4BF1C758}" type="presParOf" srcId="{710451ED-9E93-4303-B75C-96FF2C4ECCB3}" destId="{4D188C1F-287D-46A2-9D7D-97A9D48CF507}" srcOrd="0" destOrd="0" presId="urn:microsoft.com/office/officeart/2018/2/layout/IconLabelList"/>
    <dgm:cxn modelId="{50A2F977-A81B-4755-BBDD-8EA1181259FA}" type="presParOf" srcId="{710451ED-9E93-4303-B75C-96FF2C4ECCB3}" destId="{BB1D89E6-1BE6-4FF7-8B9A-681EBDB96268}" srcOrd="1" destOrd="0" presId="urn:microsoft.com/office/officeart/2018/2/layout/IconLabelList"/>
    <dgm:cxn modelId="{AC3A364F-2957-4A16-A7F3-08D1949D08A8}" type="presParOf" srcId="{710451ED-9E93-4303-B75C-96FF2C4ECCB3}" destId="{E1358868-CED9-4F5C-B9D5-CD58FF14F8C0}" srcOrd="2" destOrd="0" presId="urn:microsoft.com/office/officeart/2018/2/layout/IconLabelList"/>
    <dgm:cxn modelId="{90086A2A-7D9E-43BC-B3B4-E0D91B2EBA3E}" type="presParOf" srcId="{2A860EE0-C1BA-4948-8126-C9F062CEFECF}" destId="{3AA9482A-2712-4177-B494-E45104015FA5}" srcOrd="9" destOrd="0" presId="urn:microsoft.com/office/officeart/2018/2/layout/IconLabelList"/>
    <dgm:cxn modelId="{07504201-F750-4AED-B766-20DA68C97C2C}" type="presParOf" srcId="{2A860EE0-C1BA-4948-8126-C9F062CEFECF}" destId="{A16ADEA7-66B6-472D-B897-B158528062D4}" srcOrd="10" destOrd="0" presId="urn:microsoft.com/office/officeart/2018/2/layout/IconLabelList"/>
    <dgm:cxn modelId="{9918C550-538D-48A1-AFB6-55D73534FCD5}" type="presParOf" srcId="{A16ADEA7-66B6-472D-B897-B158528062D4}" destId="{BC38ACF8-0FCB-4748-998C-CAE47E6478E2}" srcOrd="0" destOrd="0" presId="urn:microsoft.com/office/officeart/2018/2/layout/IconLabelList"/>
    <dgm:cxn modelId="{D03182F7-9E06-4EFD-9881-21A29EC8E8DE}" type="presParOf" srcId="{A16ADEA7-66B6-472D-B897-B158528062D4}" destId="{B2ADD55F-B98B-408E-9BBA-889BC4D34D94}" srcOrd="1" destOrd="0" presId="urn:microsoft.com/office/officeart/2018/2/layout/IconLabelList"/>
    <dgm:cxn modelId="{180B24E0-6CD3-4879-AE95-FFB9ECDFD8FA}" type="presParOf" srcId="{A16ADEA7-66B6-472D-B897-B158528062D4}" destId="{749A932F-D839-4E93-8CF9-A300AB89F2B0}"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74AEC6-F672-447A-A164-97531E91F71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F57A51B-1774-4B09-AFDE-3E9FF036B594}">
      <dgm:prSet/>
      <dgm:spPr/>
      <dgm:t>
        <a:bodyPr/>
        <a:lstStyle/>
        <a:p>
          <a:r>
            <a:rPr lang="en-US" dirty="0"/>
            <a:t>Model 1 predict future days spread for New York State based on positive Increase and Spread Factor.</a:t>
          </a:r>
        </a:p>
      </dgm:t>
    </dgm:pt>
    <dgm:pt modelId="{461D760E-0302-44AA-ACB4-E82A629039FA}" type="parTrans" cxnId="{00D7E2E4-D20B-4548-985B-BC77E6BA7752}">
      <dgm:prSet/>
      <dgm:spPr/>
      <dgm:t>
        <a:bodyPr/>
        <a:lstStyle/>
        <a:p>
          <a:endParaRPr lang="en-US"/>
        </a:p>
      </dgm:t>
    </dgm:pt>
    <dgm:pt modelId="{B757B0AA-85DD-4B99-AE0D-0B759F2DB6F0}" type="sibTrans" cxnId="{00D7E2E4-D20B-4548-985B-BC77E6BA7752}">
      <dgm:prSet/>
      <dgm:spPr/>
      <dgm:t>
        <a:bodyPr/>
        <a:lstStyle/>
        <a:p>
          <a:endParaRPr lang="en-US"/>
        </a:p>
      </dgm:t>
    </dgm:pt>
    <dgm:pt modelId="{AE0C254E-2779-4D09-9257-2F62535076FC}">
      <dgm:prSet/>
      <dgm:spPr/>
      <dgm:t>
        <a:bodyPr/>
        <a:lstStyle/>
        <a:p>
          <a:r>
            <a:rPr lang="en-US" dirty="0"/>
            <a:t>Model 1 gives the user the ability to change the degree of the regression to enable polynomial models. It is tested on degree 2, 3, and 4.</a:t>
          </a:r>
        </a:p>
      </dgm:t>
    </dgm:pt>
    <dgm:pt modelId="{7C068656-EEB9-413A-A175-4848FB37E5E7}" type="parTrans" cxnId="{162ECBC3-B9D4-4F5D-A0F3-7CE680C81E06}">
      <dgm:prSet/>
      <dgm:spPr/>
      <dgm:t>
        <a:bodyPr/>
        <a:lstStyle/>
        <a:p>
          <a:endParaRPr lang="en-US"/>
        </a:p>
      </dgm:t>
    </dgm:pt>
    <dgm:pt modelId="{C8DA9D29-D0BD-4827-BD26-6F529781F552}" type="sibTrans" cxnId="{162ECBC3-B9D4-4F5D-A0F3-7CE680C81E06}">
      <dgm:prSet/>
      <dgm:spPr/>
      <dgm:t>
        <a:bodyPr/>
        <a:lstStyle/>
        <a:p>
          <a:endParaRPr lang="en-US"/>
        </a:p>
      </dgm:t>
    </dgm:pt>
    <dgm:pt modelId="{CBE6DAF3-B34A-44BE-B3CB-6C86696F99A4}" type="pres">
      <dgm:prSet presAssocID="{3074AEC6-F672-447A-A164-97531E91F718}" presName="root" presStyleCnt="0">
        <dgm:presLayoutVars>
          <dgm:dir/>
          <dgm:resizeHandles val="exact"/>
        </dgm:presLayoutVars>
      </dgm:prSet>
      <dgm:spPr/>
    </dgm:pt>
    <dgm:pt modelId="{825ED1C6-8A9B-42AA-ABAB-6113FE659B90}" type="pres">
      <dgm:prSet presAssocID="{3F57A51B-1774-4B09-AFDE-3E9FF036B594}" presName="compNode" presStyleCnt="0"/>
      <dgm:spPr/>
    </dgm:pt>
    <dgm:pt modelId="{A0849751-474E-4F83-B836-119E14652BCE}" type="pres">
      <dgm:prSet presAssocID="{3F57A51B-1774-4B09-AFDE-3E9FF036B594}" presName="bgRect" presStyleLbl="bgShp" presStyleIdx="0" presStyleCnt="2"/>
      <dgm:spPr/>
    </dgm:pt>
    <dgm:pt modelId="{49A11A95-4EEC-4BF2-BA43-D08394F9D81C}" type="pres">
      <dgm:prSet presAssocID="{3F57A51B-1774-4B09-AFDE-3E9FF036B59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4F4917FC-695C-4519-B80B-9E449BA84CCA}" type="pres">
      <dgm:prSet presAssocID="{3F57A51B-1774-4B09-AFDE-3E9FF036B594}" presName="spaceRect" presStyleCnt="0"/>
      <dgm:spPr/>
    </dgm:pt>
    <dgm:pt modelId="{A14DD57E-A326-48BB-A2DB-0E34E3D8A4D2}" type="pres">
      <dgm:prSet presAssocID="{3F57A51B-1774-4B09-AFDE-3E9FF036B594}" presName="parTx" presStyleLbl="revTx" presStyleIdx="0" presStyleCnt="2">
        <dgm:presLayoutVars>
          <dgm:chMax val="0"/>
          <dgm:chPref val="0"/>
        </dgm:presLayoutVars>
      </dgm:prSet>
      <dgm:spPr/>
    </dgm:pt>
    <dgm:pt modelId="{E1E33779-E775-491E-BC75-3598C1DE2968}" type="pres">
      <dgm:prSet presAssocID="{B757B0AA-85DD-4B99-AE0D-0B759F2DB6F0}" presName="sibTrans" presStyleCnt="0"/>
      <dgm:spPr/>
    </dgm:pt>
    <dgm:pt modelId="{FA618B34-B2F6-44B6-8217-86010DA9C528}" type="pres">
      <dgm:prSet presAssocID="{AE0C254E-2779-4D09-9257-2F62535076FC}" presName="compNode" presStyleCnt="0"/>
      <dgm:spPr/>
    </dgm:pt>
    <dgm:pt modelId="{7663108D-8CC3-4D65-8AA6-4B59EF28DD85}" type="pres">
      <dgm:prSet presAssocID="{AE0C254E-2779-4D09-9257-2F62535076FC}" presName="bgRect" presStyleLbl="bgShp" presStyleIdx="1" presStyleCnt="2" custLinFactNeighborX="-345" custLinFactNeighborY="729"/>
      <dgm:spPr/>
    </dgm:pt>
    <dgm:pt modelId="{0A994443-1D64-4627-AE96-66C53C72BE75}" type="pres">
      <dgm:prSet presAssocID="{AE0C254E-2779-4D09-9257-2F62535076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93BCAF9F-9004-4629-982D-0A654F8CBE89}" type="pres">
      <dgm:prSet presAssocID="{AE0C254E-2779-4D09-9257-2F62535076FC}" presName="spaceRect" presStyleCnt="0"/>
      <dgm:spPr/>
    </dgm:pt>
    <dgm:pt modelId="{F57C143C-B2F9-4D12-AB32-2807C5C8A124}" type="pres">
      <dgm:prSet presAssocID="{AE0C254E-2779-4D09-9257-2F62535076FC}" presName="parTx" presStyleLbl="revTx" presStyleIdx="1" presStyleCnt="2">
        <dgm:presLayoutVars>
          <dgm:chMax val="0"/>
          <dgm:chPref val="0"/>
        </dgm:presLayoutVars>
      </dgm:prSet>
      <dgm:spPr/>
    </dgm:pt>
  </dgm:ptLst>
  <dgm:cxnLst>
    <dgm:cxn modelId="{C4F80522-7C04-470F-A996-6DDD20A08D3F}" type="presOf" srcId="{3074AEC6-F672-447A-A164-97531E91F718}" destId="{CBE6DAF3-B34A-44BE-B3CB-6C86696F99A4}" srcOrd="0" destOrd="0" presId="urn:microsoft.com/office/officeart/2018/2/layout/IconVerticalSolidList"/>
    <dgm:cxn modelId="{1B3AFF53-6435-4354-BFCA-D1141B477540}" type="presOf" srcId="{3F57A51B-1774-4B09-AFDE-3E9FF036B594}" destId="{A14DD57E-A326-48BB-A2DB-0E34E3D8A4D2}" srcOrd="0" destOrd="0" presId="urn:microsoft.com/office/officeart/2018/2/layout/IconVerticalSolidList"/>
    <dgm:cxn modelId="{162ECBC3-B9D4-4F5D-A0F3-7CE680C81E06}" srcId="{3074AEC6-F672-447A-A164-97531E91F718}" destId="{AE0C254E-2779-4D09-9257-2F62535076FC}" srcOrd="1" destOrd="0" parTransId="{7C068656-EEB9-413A-A175-4848FB37E5E7}" sibTransId="{C8DA9D29-D0BD-4827-BD26-6F529781F552}"/>
    <dgm:cxn modelId="{00D7E2E4-D20B-4548-985B-BC77E6BA7752}" srcId="{3074AEC6-F672-447A-A164-97531E91F718}" destId="{3F57A51B-1774-4B09-AFDE-3E9FF036B594}" srcOrd="0" destOrd="0" parTransId="{461D760E-0302-44AA-ACB4-E82A629039FA}" sibTransId="{B757B0AA-85DD-4B99-AE0D-0B759F2DB6F0}"/>
    <dgm:cxn modelId="{589457FE-73FA-4954-9601-ED22CFD58ACF}" type="presOf" srcId="{AE0C254E-2779-4D09-9257-2F62535076FC}" destId="{F57C143C-B2F9-4D12-AB32-2807C5C8A124}" srcOrd="0" destOrd="0" presId="urn:microsoft.com/office/officeart/2018/2/layout/IconVerticalSolidList"/>
    <dgm:cxn modelId="{21250770-3A0D-4D61-B433-1640AD755AE9}" type="presParOf" srcId="{CBE6DAF3-B34A-44BE-B3CB-6C86696F99A4}" destId="{825ED1C6-8A9B-42AA-ABAB-6113FE659B90}" srcOrd="0" destOrd="0" presId="urn:microsoft.com/office/officeart/2018/2/layout/IconVerticalSolidList"/>
    <dgm:cxn modelId="{5EA8B2EE-AE10-4707-9DE3-4EAD64B22F1B}" type="presParOf" srcId="{825ED1C6-8A9B-42AA-ABAB-6113FE659B90}" destId="{A0849751-474E-4F83-B836-119E14652BCE}" srcOrd="0" destOrd="0" presId="urn:microsoft.com/office/officeart/2018/2/layout/IconVerticalSolidList"/>
    <dgm:cxn modelId="{D739EEBE-F29E-47B4-A2B0-9B33EDFF1DF6}" type="presParOf" srcId="{825ED1C6-8A9B-42AA-ABAB-6113FE659B90}" destId="{49A11A95-4EEC-4BF2-BA43-D08394F9D81C}" srcOrd="1" destOrd="0" presId="urn:microsoft.com/office/officeart/2018/2/layout/IconVerticalSolidList"/>
    <dgm:cxn modelId="{BE8C890F-CCF4-4050-9434-8E6A6F15B994}" type="presParOf" srcId="{825ED1C6-8A9B-42AA-ABAB-6113FE659B90}" destId="{4F4917FC-695C-4519-B80B-9E449BA84CCA}" srcOrd="2" destOrd="0" presId="urn:microsoft.com/office/officeart/2018/2/layout/IconVerticalSolidList"/>
    <dgm:cxn modelId="{EBDAB6B8-5BC5-4895-B7B1-0443132C51D9}" type="presParOf" srcId="{825ED1C6-8A9B-42AA-ABAB-6113FE659B90}" destId="{A14DD57E-A326-48BB-A2DB-0E34E3D8A4D2}" srcOrd="3" destOrd="0" presId="urn:microsoft.com/office/officeart/2018/2/layout/IconVerticalSolidList"/>
    <dgm:cxn modelId="{A55C811F-6718-46C0-A614-40F44829811C}" type="presParOf" srcId="{CBE6DAF3-B34A-44BE-B3CB-6C86696F99A4}" destId="{E1E33779-E775-491E-BC75-3598C1DE2968}" srcOrd="1" destOrd="0" presId="urn:microsoft.com/office/officeart/2018/2/layout/IconVerticalSolidList"/>
    <dgm:cxn modelId="{D41F5D78-912D-4B5B-B5CE-93D75B25D325}" type="presParOf" srcId="{CBE6DAF3-B34A-44BE-B3CB-6C86696F99A4}" destId="{FA618B34-B2F6-44B6-8217-86010DA9C528}" srcOrd="2" destOrd="0" presId="urn:microsoft.com/office/officeart/2018/2/layout/IconVerticalSolidList"/>
    <dgm:cxn modelId="{707BE2C6-86A6-447C-BA99-52BF05A6733A}" type="presParOf" srcId="{FA618B34-B2F6-44B6-8217-86010DA9C528}" destId="{7663108D-8CC3-4D65-8AA6-4B59EF28DD85}" srcOrd="0" destOrd="0" presId="urn:microsoft.com/office/officeart/2018/2/layout/IconVerticalSolidList"/>
    <dgm:cxn modelId="{93D53158-0A56-4EAA-BA7B-2A8E9D71F675}" type="presParOf" srcId="{FA618B34-B2F6-44B6-8217-86010DA9C528}" destId="{0A994443-1D64-4627-AE96-66C53C72BE75}" srcOrd="1" destOrd="0" presId="urn:microsoft.com/office/officeart/2018/2/layout/IconVerticalSolidList"/>
    <dgm:cxn modelId="{F2FB093C-D07C-4A88-B4BE-7E6ED60B9C9C}" type="presParOf" srcId="{FA618B34-B2F6-44B6-8217-86010DA9C528}" destId="{93BCAF9F-9004-4629-982D-0A654F8CBE89}" srcOrd="2" destOrd="0" presId="urn:microsoft.com/office/officeart/2018/2/layout/IconVerticalSolidList"/>
    <dgm:cxn modelId="{AC6E6843-5A9C-49AA-9270-F342B63D248C}" type="presParOf" srcId="{FA618B34-B2F6-44B6-8217-86010DA9C528}" destId="{F57C143C-B2F9-4D12-AB32-2807C5C8A12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578C53-316B-419E-97F4-3DB0A994C0E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578EF48-A975-4224-8387-AC9AB09B7A29}">
      <dgm:prSet/>
      <dgm:spPr/>
      <dgm:t>
        <a:bodyPr/>
        <a:lstStyle/>
        <a:p>
          <a:r>
            <a:rPr lang="en-US" dirty="0"/>
            <a:t>A hypothesis test was attempted using linear regression to predict positive cases based on population and population density, median age in states.</a:t>
          </a:r>
        </a:p>
      </dgm:t>
    </dgm:pt>
    <dgm:pt modelId="{7E0A5806-F840-4206-ACDB-965153AE3944}" type="parTrans" cxnId="{EE9F9180-5260-4ED6-9285-314AF180E70B}">
      <dgm:prSet/>
      <dgm:spPr/>
      <dgm:t>
        <a:bodyPr/>
        <a:lstStyle/>
        <a:p>
          <a:endParaRPr lang="en-US"/>
        </a:p>
      </dgm:t>
    </dgm:pt>
    <dgm:pt modelId="{0181724C-04A8-4BD2-A516-245379293A2A}" type="sibTrans" cxnId="{EE9F9180-5260-4ED6-9285-314AF180E70B}">
      <dgm:prSet/>
      <dgm:spPr/>
      <dgm:t>
        <a:bodyPr/>
        <a:lstStyle/>
        <a:p>
          <a:endParaRPr lang="en-US"/>
        </a:p>
      </dgm:t>
    </dgm:pt>
    <dgm:pt modelId="{BF3D9A52-5580-47D3-AFFC-8F6806BBD63F}">
      <dgm:prSet/>
      <dgm:spPr/>
      <dgm:t>
        <a:bodyPr/>
        <a:lstStyle/>
        <a:p>
          <a:r>
            <a:rPr lang="en-US" dirty="0"/>
            <a:t>This will not give a real picture.  The prediction as spread is not only based on age and population, but many other non-quantified factors.</a:t>
          </a:r>
        </a:p>
      </dgm:t>
    </dgm:pt>
    <dgm:pt modelId="{89A0655D-2D3D-416A-A49B-4ADC0A6FBFD8}" type="parTrans" cxnId="{4EC870E8-4C15-4206-A27A-B1972E92C6E5}">
      <dgm:prSet/>
      <dgm:spPr/>
      <dgm:t>
        <a:bodyPr/>
        <a:lstStyle/>
        <a:p>
          <a:endParaRPr lang="en-US"/>
        </a:p>
      </dgm:t>
    </dgm:pt>
    <dgm:pt modelId="{F395187A-215C-4FBA-B643-88FF604CF808}" type="sibTrans" cxnId="{4EC870E8-4C15-4206-A27A-B1972E92C6E5}">
      <dgm:prSet/>
      <dgm:spPr/>
      <dgm:t>
        <a:bodyPr/>
        <a:lstStyle/>
        <a:p>
          <a:endParaRPr lang="en-US"/>
        </a:p>
      </dgm:t>
    </dgm:pt>
    <dgm:pt modelId="{4B6AAB8F-2028-4E7F-844D-C7A1AF563C5A}" type="pres">
      <dgm:prSet presAssocID="{BA578C53-316B-419E-97F4-3DB0A994C0ED}" presName="root" presStyleCnt="0">
        <dgm:presLayoutVars>
          <dgm:dir/>
          <dgm:resizeHandles val="exact"/>
        </dgm:presLayoutVars>
      </dgm:prSet>
      <dgm:spPr/>
    </dgm:pt>
    <dgm:pt modelId="{491C3B13-764E-4B8C-926A-ADE737433FC9}" type="pres">
      <dgm:prSet presAssocID="{4578EF48-A975-4224-8387-AC9AB09B7A29}" presName="compNode" presStyleCnt="0"/>
      <dgm:spPr/>
    </dgm:pt>
    <dgm:pt modelId="{BBE3452F-1065-42FC-B6F1-607104860E2F}" type="pres">
      <dgm:prSet presAssocID="{4578EF48-A975-4224-8387-AC9AB09B7A29}" presName="bgRect" presStyleLbl="bgShp" presStyleIdx="0" presStyleCnt="2"/>
      <dgm:spPr/>
    </dgm:pt>
    <dgm:pt modelId="{1BD74706-691E-4670-A687-4606E9B589EB}" type="pres">
      <dgm:prSet presAssocID="{4578EF48-A975-4224-8387-AC9AB09B7A2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F02139C-B199-4AC0-866F-BF283F2B2AF5}" type="pres">
      <dgm:prSet presAssocID="{4578EF48-A975-4224-8387-AC9AB09B7A29}" presName="spaceRect" presStyleCnt="0"/>
      <dgm:spPr/>
    </dgm:pt>
    <dgm:pt modelId="{808C370E-AFB9-43DC-BECB-3E951366F9F4}" type="pres">
      <dgm:prSet presAssocID="{4578EF48-A975-4224-8387-AC9AB09B7A29}" presName="parTx" presStyleLbl="revTx" presStyleIdx="0" presStyleCnt="2">
        <dgm:presLayoutVars>
          <dgm:chMax val="0"/>
          <dgm:chPref val="0"/>
        </dgm:presLayoutVars>
      </dgm:prSet>
      <dgm:spPr/>
    </dgm:pt>
    <dgm:pt modelId="{7A080EAD-BA4D-4030-914E-AE64EC4ED7FD}" type="pres">
      <dgm:prSet presAssocID="{0181724C-04A8-4BD2-A516-245379293A2A}" presName="sibTrans" presStyleCnt="0"/>
      <dgm:spPr/>
    </dgm:pt>
    <dgm:pt modelId="{206DFA1A-32B8-43A1-AF9A-7D3F0D04373D}" type="pres">
      <dgm:prSet presAssocID="{BF3D9A52-5580-47D3-AFFC-8F6806BBD63F}" presName="compNode" presStyleCnt="0"/>
      <dgm:spPr/>
    </dgm:pt>
    <dgm:pt modelId="{9E94DCBC-E469-4F63-8D26-D4FA424A7C43}" type="pres">
      <dgm:prSet presAssocID="{BF3D9A52-5580-47D3-AFFC-8F6806BBD63F}" presName="bgRect" presStyleLbl="bgShp" presStyleIdx="1" presStyleCnt="2"/>
      <dgm:spPr/>
    </dgm:pt>
    <dgm:pt modelId="{6B208E4D-8C35-4339-8F12-222852B3143B}" type="pres">
      <dgm:prSet presAssocID="{BF3D9A52-5580-47D3-AFFC-8F6806BBD63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fluencer"/>
        </a:ext>
      </dgm:extLst>
    </dgm:pt>
    <dgm:pt modelId="{8006F636-7C31-4E45-BB8C-F01C3A075578}" type="pres">
      <dgm:prSet presAssocID="{BF3D9A52-5580-47D3-AFFC-8F6806BBD63F}" presName="spaceRect" presStyleCnt="0"/>
      <dgm:spPr/>
    </dgm:pt>
    <dgm:pt modelId="{46C76685-804F-4220-906A-17FD97818E39}" type="pres">
      <dgm:prSet presAssocID="{BF3D9A52-5580-47D3-AFFC-8F6806BBD63F}" presName="parTx" presStyleLbl="revTx" presStyleIdx="1" presStyleCnt="2">
        <dgm:presLayoutVars>
          <dgm:chMax val="0"/>
          <dgm:chPref val="0"/>
        </dgm:presLayoutVars>
      </dgm:prSet>
      <dgm:spPr/>
    </dgm:pt>
  </dgm:ptLst>
  <dgm:cxnLst>
    <dgm:cxn modelId="{3EF41080-008B-42C2-8154-8850813B941F}" type="presOf" srcId="{BF3D9A52-5580-47D3-AFFC-8F6806BBD63F}" destId="{46C76685-804F-4220-906A-17FD97818E39}" srcOrd="0" destOrd="0" presId="urn:microsoft.com/office/officeart/2018/2/layout/IconVerticalSolidList"/>
    <dgm:cxn modelId="{EE9F9180-5260-4ED6-9285-314AF180E70B}" srcId="{BA578C53-316B-419E-97F4-3DB0A994C0ED}" destId="{4578EF48-A975-4224-8387-AC9AB09B7A29}" srcOrd="0" destOrd="0" parTransId="{7E0A5806-F840-4206-ACDB-965153AE3944}" sibTransId="{0181724C-04A8-4BD2-A516-245379293A2A}"/>
    <dgm:cxn modelId="{7D41A090-A1EE-48CF-80CE-A00D68ADC86B}" type="presOf" srcId="{BA578C53-316B-419E-97F4-3DB0A994C0ED}" destId="{4B6AAB8F-2028-4E7F-844D-C7A1AF563C5A}" srcOrd="0" destOrd="0" presId="urn:microsoft.com/office/officeart/2018/2/layout/IconVerticalSolidList"/>
    <dgm:cxn modelId="{4EC870E8-4C15-4206-A27A-B1972E92C6E5}" srcId="{BA578C53-316B-419E-97F4-3DB0A994C0ED}" destId="{BF3D9A52-5580-47D3-AFFC-8F6806BBD63F}" srcOrd="1" destOrd="0" parTransId="{89A0655D-2D3D-416A-A49B-4ADC0A6FBFD8}" sibTransId="{F395187A-215C-4FBA-B643-88FF604CF808}"/>
    <dgm:cxn modelId="{C26716FD-3619-4537-B9CF-3D9822D986A5}" type="presOf" srcId="{4578EF48-A975-4224-8387-AC9AB09B7A29}" destId="{808C370E-AFB9-43DC-BECB-3E951366F9F4}" srcOrd="0" destOrd="0" presId="urn:microsoft.com/office/officeart/2018/2/layout/IconVerticalSolidList"/>
    <dgm:cxn modelId="{90302D05-6569-4DD0-B005-C1B256EC03FD}" type="presParOf" srcId="{4B6AAB8F-2028-4E7F-844D-C7A1AF563C5A}" destId="{491C3B13-764E-4B8C-926A-ADE737433FC9}" srcOrd="0" destOrd="0" presId="urn:microsoft.com/office/officeart/2018/2/layout/IconVerticalSolidList"/>
    <dgm:cxn modelId="{42118A73-503A-4A4E-8B03-44ED51FD411B}" type="presParOf" srcId="{491C3B13-764E-4B8C-926A-ADE737433FC9}" destId="{BBE3452F-1065-42FC-B6F1-607104860E2F}" srcOrd="0" destOrd="0" presId="urn:microsoft.com/office/officeart/2018/2/layout/IconVerticalSolidList"/>
    <dgm:cxn modelId="{AD6CA870-B307-4D30-BA12-D3936C68E7A6}" type="presParOf" srcId="{491C3B13-764E-4B8C-926A-ADE737433FC9}" destId="{1BD74706-691E-4670-A687-4606E9B589EB}" srcOrd="1" destOrd="0" presId="urn:microsoft.com/office/officeart/2018/2/layout/IconVerticalSolidList"/>
    <dgm:cxn modelId="{2B221C37-C779-4761-BE1D-457398429F36}" type="presParOf" srcId="{491C3B13-764E-4B8C-926A-ADE737433FC9}" destId="{3F02139C-B199-4AC0-866F-BF283F2B2AF5}" srcOrd="2" destOrd="0" presId="urn:microsoft.com/office/officeart/2018/2/layout/IconVerticalSolidList"/>
    <dgm:cxn modelId="{A5C9B742-241C-4189-B3DA-ECA72E900271}" type="presParOf" srcId="{491C3B13-764E-4B8C-926A-ADE737433FC9}" destId="{808C370E-AFB9-43DC-BECB-3E951366F9F4}" srcOrd="3" destOrd="0" presId="urn:microsoft.com/office/officeart/2018/2/layout/IconVerticalSolidList"/>
    <dgm:cxn modelId="{6568E6C9-6C94-4C27-8CBB-BBFBA72BAE02}" type="presParOf" srcId="{4B6AAB8F-2028-4E7F-844D-C7A1AF563C5A}" destId="{7A080EAD-BA4D-4030-914E-AE64EC4ED7FD}" srcOrd="1" destOrd="0" presId="urn:microsoft.com/office/officeart/2018/2/layout/IconVerticalSolidList"/>
    <dgm:cxn modelId="{12CEFB1B-BA82-4E63-98A5-3175A7BAC1CE}" type="presParOf" srcId="{4B6AAB8F-2028-4E7F-844D-C7A1AF563C5A}" destId="{206DFA1A-32B8-43A1-AF9A-7D3F0D04373D}" srcOrd="2" destOrd="0" presId="urn:microsoft.com/office/officeart/2018/2/layout/IconVerticalSolidList"/>
    <dgm:cxn modelId="{C111B1B5-DCE3-45F5-9E15-68FBD5D2AF8B}" type="presParOf" srcId="{206DFA1A-32B8-43A1-AF9A-7D3F0D04373D}" destId="{9E94DCBC-E469-4F63-8D26-D4FA424A7C43}" srcOrd="0" destOrd="0" presId="urn:microsoft.com/office/officeart/2018/2/layout/IconVerticalSolidList"/>
    <dgm:cxn modelId="{BBA688C9-2EE1-4331-B731-09714C53DD68}" type="presParOf" srcId="{206DFA1A-32B8-43A1-AF9A-7D3F0D04373D}" destId="{6B208E4D-8C35-4339-8F12-222852B3143B}" srcOrd="1" destOrd="0" presId="urn:microsoft.com/office/officeart/2018/2/layout/IconVerticalSolidList"/>
    <dgm:cxn modelId="{A5851308-A389-4FB6-A469-4CC129556361}" type="presParOf" srcId="{206DFA1A-32B8-43A1-AF9A-7D3F0D04373D}" destId="{8006F636-7C31-4E45-BB8C-F01C3A075578}" srcOrd="2" destOrd="0" presId="urn:microsoft.com/office/officeart/2018/2/layout/IconVerticalSolidList"/>
    <dgm:cxn modelId="{369C1A5F-7FCB-4147-8E33-14816701D753}" type="presParOf" srcId="{206DFA1A-32B8-43A1-AF9A-7D3F0D04373D}" destId="{46C76685-804F-4220-906A-17FD97818E3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E106D-0D50-46EF-80C7-D707EAF4CDE7}">
      <dsp:nvSpPr>
        <dsp:cNvPr id="0" name=""/>
        <dsp:cNvSpPr/>
      </dsp:nvSpPr>
      <dsp:spPr>
        <a:xfrm>
          <a:off x="421398" y="1073632"/>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77A3C3-3CE5-463E-9AEB-42FB423B18DB}">
      <dsp:nvSpPr>
        <dsp:cNvPr id="0" name=""/>
        <dsp:cNvSpPr/>
      </dsp:nvSpPr>
      <dsp:spPr>
        <a:xfrm>
          <a:off x="841" y="2092500"/>
          <a:ext cx="1529296" cy="118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Analyze different aspects of the spread like – spread factor, state-wise analysis in US, population and age analysis over the spread etc. For this, a few datasets were merged, and preprocessed to create data frames ready for evaluation and analysis.</a:t>
          </a:r>
        </a:p>
      </dsp:txBody>
      <dsp:txXfrm>
        <a:off x="841" y="2092500"/>
        <a:ext cx="1529296" cy="1185205"/>
      </dsp:txXfrm>
    </dsp:sp>
    <dsp:sp modelId="{AB9073C2-827D-49C5-B925-E07E309AAB51}">
      <dsp:nvSpPr>
        <dsp:cNvPr id="0" name=""/>
        <dsp:cNvSpPr/>
      </dsp:nvSpPr>
      <dsp:spPr>
        <a:xfrm>
          <a:off x="2218322" y="1073632"/>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69A61C-80BE-4D08-850F-3DB6B86B5AEC}">
      <dsp:nvSpPr>
        <dsp:cNvPr id="0" name=""/>
        <dsp:cNvSpPr/>
      </dsp:nvSpPr>
      <dsp:spPr>
        <a:xfrm>
          <a:off x="1797765" y="2092500"/>
          <a:ext cx="1529296" cy="118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Perform the following operations on the data to make it a rich source of insights:</a:t>
          </a:r>
        </a:p>
      </dsp:txBody>
      <dsp:txXfrm>
        <a:off x="1797765" y="2092500"/>
        <a:ext cx="1529296" cy="1185205"/>
      </dsp:txXfrm>
    </dsp:sp>
    <dsp:sp modelId="{AB74523C-1A8F-4959-A24E-7D05E968EBFA}">
      <dsp:nvSpPr>
        <dsp:cNvPr id="0" name=""/>
        <dsp:cNvSpPr/>
      </dsp:nvSpPr>
      <dsp:spPr>
        <a:xfrm>
          <a:off x="4015246" y="1073632"/>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E45EED-25F0-4FF3-8C86-3F57D29E3ABA}">
      <dsp:nvSpPr>
        <dsp:cNvPr id="0" name=""/>
        <dsp:cNvSpPr/>
      </dsp:nvSpPr>
      <dsp:spPr>
        <a:xfrm>
          <a:off x="3594689" y="2092500"/>
          <a:ext cx="1529296" cy="118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Merging and joining of datasets for population, median age and population density of each states in the US with confirmed and death cases due to Corona.</a:t>
          </a:r>
        </a:p>
      </dsp:txBody>
      <dsp:txXfrm>
        <a:off x="3594689" y="2092500"/>
        <a:ext cx="1529296" cy="1185205"/>
      </dsp:txXfrm>
    </dsp:sp>
    <dsp:sp modelId="{815BCDD2-0EE7-4683-AFD8-D54788B97FA7}">
      <dsp:nvSpPr>
        <dsp:cNvPr id="0" name=""/>
        <dsp:cNvSpPr/>
      </dsp:nvSpPr>
      <dsp:spPr>
        <a:xfrm>
          <a:off x="5812170" y="1073632"/>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0F352D-09BA-4638-80AE-2D05146CCDA8}">
      <dsp:nvSpPr>
        <dsp:cNvPr id="0" name=""/>
        <dsp:cNvSpPr/>
      </dsp:nvSpPr>
      <dsp:spPr>
        <a:xfrm>
          <a:off x="5391613" y="2092500"/>
          <a:ext cx="1529296" cy="118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Imputing missing values in each dataset either by taking average method or removing null rows. </a:t>
          </a:r>
        </a:p>
      </dsp:txBody>
      <dsp:txXfrm>
        <a:off x="5391613" y="2092500"/>
        <a:ext cx="1529296" cy="1185205"/>
      </dsp:txXfrm>
    </dsp:sp>
    <dsp:sp modelId="{4D188C1F-287D-46A2-9D7D-97A9D48CF507}">
      <dsp:nvSpPr>
        <dsp:cNvPr id="0" name=""/>
        <dsp:cNvSpPr/>
      </dsp:nvSpPr>
      <dsp:spPr>
        <a:xfrm>
          <a:off x="7609093" y="1073632"/>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358868-CED9-4F5C-B9D5-CD58FF14F8C0}">
      <dsp:nvSpPr>
        <dsp:cNvPr id="0" name=""/>
        <dsp:cNvSpPr/>
      </dsp:nvSpPr>
      <dsp:spPr>
        <a:xfrm>
          <a:off x="7188537" y="2092500"/>
          <a:ext cx="1529296" cy="118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Calculation of new columns like Spread Factor and Days since Outbreak.</a:t>
          </a:r>
        </a:p>
      </dsp:txBody>
      <dsp:txXfrm>
        <a:off x="7188537" y="2092500"/>
        <a:ext cx="1529296" cy="1185205"/>
      </dsp:txXfrm>
    </dsp:sp>
    <dsp:sp modelId="{BC38ACF8-0FCB-4748-998C-CAE47E6478E2}">
      <dsp:nvSpPr>
        <dsp:cNvPr id="0" name=""/>
        <dsp:cNvSpPr/>
      </dsp:nvSpPr>
      <dsp:spPr>
        <a:xfrm>
          <a:off x="9406017" y="1073632"/>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9A932F-D839-4E93-8CF9-A300AB89F2B0}">
      <dsp:nvSpPr>
        <dsp:cNvPr id="0" name=""/>
        <dsp:cNvSpPr/>
      </dsp:nvSpPr>
      <dsp:spPr>
        <a:xfrm>
          <a:off x="8985461" y="2092500"/>
          <a:ext cx="1529296" cy="1185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Data type conversion for columns like dates and timestamps for easy calculation.</a:t>
          </a:r>
        </a:p>
      </dsp:txBody>
      <dsp:txXfrm>
        <a:off x="8985461" y="2092500"/>
        <a:ext cx="1529296" cy="11852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49751-474E-4F83-B836-119E14652BCE}">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11A95-4EEC-4BF2-BA43-D08394F9D81C}">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4DD57E-A326-48BB-A2DB-0E34E3D8A4D2}">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dirty="0"/>
            <a:t>Model 1 predict future days spread for New York State based on positive Increase and Spread Factor.</a:t>
          </a:r>
        </a:p>
      </dsp:txBody>
      <dsp:txXfrm>
        <a:off x="1509882" y="708097"/>
        <a:ext cx="9005717" cy="1307257"/>
      </dsp:txXfrm>
    </dsp:sp>
    <dsp:sp modelId="{7663108D-8CC3-4D65-8AA6-4B59EF28DD85}">
      <dsp:nvSpPr>
        <dsp:cNvPr id="0" name=""/>
        <dsp:cNvSpPr/>
      </dsp:nvSpPr>
      <dsp:spPr>
        <a:xfrm>
          <a:off x="0" y="235169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994443-1D64-4627-AE96-66C53C72BE75}">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7C143C-B2F9-4D12-AB32-2807C5C8A124}">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dirty="0"/>
            <a:t>Model 1 gives the user the ability to change the degree of the regression to enable polynomial models. It is tested on degree 2, 3, and 4.</a:t>
          </a:r>
        </a:p>
      </dsp:txBody>
      <dsp:txXfrm>
        <a:off x="1509882" y="2342169"/>
        <a:ext cx="9005717" cy="1307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3452F-1065-42FC-B6F1-607104860E2F}">
      <dsp:nvSpPr>
        <dsp:cNvPr id="0" name=""/>
        <dsp:cNvSpPr/>
      </dsp:nvSpPr>
      <dsp:spPr>
        <a:xfrm>
          <a:off x="0" y="745053"/>
          <a:ext cx="10506456" cy="137548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D74706-691E-4670-A687-4606E9B589EB}">
      <dsp:nvSpPr>
        <dsp:cNvPr id="0" name=""/>
        <dsp:cNvSpPr/>
      </dsp:nvSpPr>
      <dsp:spPr>
        <a:xfrm>
          <a:off x="416083" y="1054537"/>
          <a:ext cx="756516" cy="7565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8C370E-AFB9-43DC-BECB-3E951366F9F4}">
      <dsp:nvSpPr>
        <dsp:cNvPr id="0" name=""/>
        <dsp:cNvSpPr/>
      </dsp:nvSpPr>
      <dsp:spPr>
        <a:xfrm>
          <a:off x="1588683" y="745053"/>
          <a:ext cx="8917772" cy="13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l" defTabSz="1111250">
            <a:lnSpc>
              <a:spcPct val="90000"/>
            </a:lnSpc>
            <a:spcBef>
              <a:spcPct val="0"/>
            </a:spcBef>
            <a:spcAft>
              <a:spcPct val="35000"/>
            </a:spcAft>
            <a:buNone/>
          </a:pPr>
          <a:r>
            <a:rPr lang="en-US" sz="2500" kern="1200" dirty="0"/>
            <a:t>A hypothesis test was attempted using linear regression to predict positive cases based on population and population density, median age in states.</a:t>
          </a:r>
        </a:p>
      </dsp:txBody>
      <dsp:txXfrm>
        <a:off x="1588683" y="745053"/>
        <a:ext cx="8917772" cy="1375483"/>
      </dsp:txXfrm>
    </dsp:sp>
    <dsp:sp modelId="{9E94DCBC-E469-4F63-8D26-D4FA424A7C43}">
      <dsp:nvSpPr>
        <dsp:cNvPr id="0" name=""/>
        <dsp:cNvSpPr/>
      </dsp:nvSpPr>
      <dsp:spPr>
        <a:xfrm>
          <a:off x="0" y="2464408"/>
          <a:ext cx="10506456" cy="137548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08E4D-8C35-4339-8F12-222852B3143B}">
      <dsp:nvSpPr>
        <dsp:cNvPr id="0" name=""/>
        <dsp:cNvSpPr/>
      </dsp:nvSpPr>
      <dsp:spPr>
        <a:xfrm>
          <a:off x="416083" y="2773892"/>
          <a:ext cx="756516" cy="7565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C76685-804F-4220-906A-17FD97818E39}">
      <dsp:nvSpPr>
        <dsp:cNvPr id="0" name=""/>
        <dsp:cNvSpPr/>
      </dsp:nvSpPr>
      <dsp:spPr>
        <a:xfrm>
          <a:off x="1588683" y="2464408"/>
          <a:ext cx="8917772" cy="13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l" defTabSz="1111250">
            <a:lnSpc>
              <a:spcPct val="90000"/>
            </a:lnSpc>
            <a:spcBef>
              <a:spcPct val="0"/>
            </a:spcBef>
            <a:spcAft>
              <a:spcPct val="35000"/>
            </a:spcAft>
            <a:buNone/>
          </a:pPr>
          <a:r>
            <a:rPr lang="en-US" sz="2500" kern="1200" dirty="0"/>
            <a:t>This will not give a real picture.  The prediction as spread is not only based on age and population, but many other non-quantified factors.</a:t>
          </a:r>
        </a:p>
      </dsp:txBody>
      <dsp:txXfrm>
        <a:off x="1588683" y="2464408"/>
        <a:ext cx="8917772" cy="137548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2AB7-0777-4072-BE72-B6D97263F2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633421-012C-46C0-AE8C-91C6CAC262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FD52A8-846C-4F45-B066-4CFE41A9EDE5}"/>
              </a:ext>
            </a:extLst>
          </p:cNvPr>
          <p:cNvSpPr>
            <a:spLocks noGrp="1"/>
          </p:cNvSpPr>
          <p:nvPr>
            <p:ph type="dt" sz="half" idx="10"/>
          </p:nvPr>
        </p:nvSpPr>
        <p:spPr/>
        <p:txBody>
          <a:bodyPr/>
          <a:lstStyle/>
          <a:p>
            <a:fld id="{40467472-B6C2-41C9-9B75-1AF7022D6974}" type="datetimeFigureOut">
              <a:rPr lang="en-US" smtClean="0"/>
              <a:t>5/29/2020</a:t>
            </a:fld>
            <a:endParaRPr lang="en-US"/>
          </a:p>
        </p:txBody>
      </p:sp>
      <p:sp>
        <p:nvSpPr>
          <p:cNvPr id="5" name="Footer Placeholder 4">
            <a:extLst>
              <a:ext uri="{FF2B5EF4-FFF2-40B4-BE49-F238E27FC236}">
                <a16:creationId xmlns:a16="http://schemas.microsoft.com/office/drawing/2014/main" id="{C79294F4-E555-4572-9A68-41A309B2EA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01726-CC07-445F-B07A-101B919DBB5C}"/>
              </a:ext>
            </a:extLst>
          </p:cNvPr>
          <p:cNvSpPr>
            <a:spLocks noGrp="1"/>
          </p:cNvSpPr>
          <p:nvPr>
            <p:ph type="sldNum" sz="quarter" idx="12"/>
          </p:nvPr>
        </p:nvSpPr>
        <p:spPr/>
        <p:txBody>
          <a:bodyPr/>
          <a:lstStyle/>
          <a:p>
            <a:fld id="{F35599BD-92F1-4EB3-A23F-89EC19A37135}" type="slidenum">
              <a:rPr lang="en-US" smtClean="0"/>
              <a:t>‹#›</a:t>
            </a:fld>
            <a:endParaRPr lang="en-US"/>
          </a:p>
        </p:txBody>
      </p:sp>
    </p:spTree>
    <p:extLst>
      <p:ext uri="{BB962C8B-B14F-4D97-AF65-F5344CB8AC3E}">
        <p14:creationId xmlns:p14="http://schemas.microsoft.com/office/powerpoint/2010/main" val="2476517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2F47-92D5-47FE-B193-B7813283C2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E932E9-BF82-4329-A83A-37486B6486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EE305-CDA1-47CE-91A7-262C7A76815B}"/>
              </a:ext>
            </a:extLst>
          </p:cNvPr>
          <p:cNvSpPr>
            <a:spLocks noGrp="1"/>
          </p:cNvSpPr>
          <p:nvPr>
            <p:ph type="dt" sz="half" idx="10"/>
          </p:nvPr>
        </p:nvSpPr>
        <p:spPr/>
        <p:txBody>
          <a:bodyPr/>
          <a:lstStyle/>
          <a:p>
            <a:fld id="{40467472-B6C2-41C9-9B75-1AF7022D6974}" type="datetimeFigureOut">
              <a:rPr lang="en-US" smtClean="0"/>
              <a:t>5/29/2020</a:t>
            </a:fld>
            <a:endParaRPr lang="en-US"/>
          </a:p>
        </p:txBody>
      </p:sp>
      <p:sp>
        <p:nvSpPr>
          <p:cNvPr id="5" name="Footer Placeholder 4">
            <a:extLst>
              <a:ext uri="{FF2B5EF4-FFF2-40B4-BE49-F238E27FC236}">
                <a16:creationId xmlns:a16="http://schemas.microsoft.com/office/drawing/2014/main" id="{FB9F36B5-CA8E-4A77-A088-5B5F9DAB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8E9B5A-F199-47F5-850E-0BDD216EE725}"/>
              </a:ext>
            </a:extLst>
          </p:cNvPr>
          <p:cNvSpPr>
            <a:spLocks noGrp="1"/>
          </p:cNvSpPr>
          <p:nvPr>
            <p:ph type="sldNum" sz="quarter" idx="12"/>
          </p:nvPr>
        </p:nvSpPr>
        <p:spPr/>
        <p:txBody>
          <a:bodyPr/>
          <a:lstStyle/>
          <a:p>
            <a:fld id="{F35599BD-92F1-4EB3-A23F-89EC19A37135}" type="slidenum">
              <a:rPr lang="en-US" smtClean="0"/>
              <a:t>‹#›</a:t>
            </a:fld>
            <a:endParaRPr lang="en-US"/>
          </a:p>
        </p:txBody>
      </p:sp>
    </p:spTree>
    <p:extLst>
      <p:ext uri="{BB962C8B-B14F-4D97-AF65-F5344CB8AC3E}">
        <p14:creationId xmlns:p14="http://schemas.microsoft.com/office/powerpoint/2010/main" val="2808605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08A06-ABE5-446B-90A5-8706B35D34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CB40D7-2F8C-4A02-87C0-9E5835070E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DE595-2798-4C04-A631-8E0806D7B318}"/>
              </a:ext>
            </a:extLst>
          </p:cNvPr>
          <p:cNvSpPr>
            <a:spLocks noGrp="1"/>
          </p:cNvSpPr>
          <p:nvPr>
            <p:ph type="dt" sz="half" idx="10"/>
          </p:nvPr>
        </p:nvSpPr>
        <p:spPr/>
        <p:txBody>
          <a:bodyPr/>
          <a:lstStyle/>
          <a:p>
            <a:fld id="{40467472-B6C2-41C9-9B75-1AF7022D6974}" type="datetimeFigureOut">
              <a:rPr lang="en-US" smtClean="0"/>
              <a:t>5/29/2020</a:t>
            </a:fld>
            <a:endParaRPr lang="en-US"/>
          </a:p>
        </p:txBody>
      </p:sp>
      <p:sp>
        <p:nvSpPr>
          <p:cNvPr id="5" name="Footer Placeholder 4">
            <a:extLst>
              <a:ext uri="{FF2B5EF4-FFF2-40B4-BE49-F238E27FC236}">
                <a16:creationId xmlns:a16="http://schemas.microsoft.com/office/drawing/2014/main" id="{C209D66A-EE8E-433E-A3B7-35100335CB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616F7-4E35-4F40-B436-09D1B6BBDD40}"/>
              </a:ext>
            </a:extLst>
          </p:cNvPr>
          <p:cNvSpPr>
            <a:spLocks noGrp="1"/>
          </p:cNvSpPr>
          <p:nvPr>
            <p:ph type="sldNum" sz="quarter" idx="12"/>
          </p:nvPr>
        </p:nvSpPr>
        <p:spPr/>
        <p:txBody>
          <a:bodyPr/>
          <a:lstStyle/>
          <a:p>
            <a:fld id="{F35599BD-92F1-4EB3-A23F-89EC19A37135}" type="slidenum">
              <a:rPr lang="en-US" smtClean="0"/>
              <a:t>‹#›</a:t>
            </a:fld>
            <a:endParaRPr lang="en-US"/>
          </a:p>
        </p:txBody>
      </p:sp>
    </p:spTree>
    <p:extLst>
      <p:ext uri="{BB962C8B-B14F-4D97-AF65-F5344CB8AC3E}">
        <p14:creationId xmlns:p14="http://schemas.microsoft.com/office/powerpoint/2010/main" val="3396486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160ED-3743-4EA5-9C99-B68AB3A495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A4942C-180E-4DCD-ADAC-B60D49F551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D343C4-BB25-47B0-A37A-F2476AAF0479}"/>
              </a:ext>
            </a:extLst>
          </p:cNvPr>
          <p:cNvSpPr>
            <a:spLocks noGrp="1"/>
          </p:cNvSpPr>
          <p:nvPr>
            <p:ph type="dt" sz="half" idx="10"/>
          </p:nvPr>
        </p:nvSpPr>
        <p:spPr/>
        <p:txBody>
          <a:bodyPr/>
          <a:lstStyle/>
          <a:p>
            <a:fld id="{40467472-B6C2-41C9-9B75-1AF7022D6974}" type="datetimeFigureOut">
              <a:rPr lang="en-US" smtClean="0"/>
              <a:t>5/29/2020</a:t>
            </a:fld>
            <a:endParaRPr lang="en-US"/>
          </a:p>
        </p:txBody>
      </p:sp>
      <p:sp>
        <p:nvSpPr>
          <p:cNvPr id="5" name="Footer Placeholder 4">
            <a:extLst>
              <a:ext uri="{FF2B5EF4-FFF2-40B4-BE49-F238E27FC236}">
                <a16:creationId xmlns:a16="http://schemas.microsoft.com/office/drawing/2014/main" id="{D8465EE2-FEE0-4AD6-BBCA-DF4CF9A2C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9C131-3A8B-4BA6-8D53-59C8FBADC8F6}"/>
              </a:ext>
            </a:extLst>
          </p:cNvPr>
          <p:cNvSpPr>
            <a:spLocks noGrp="1"/>
          </p:cNvSpPr>
          <p:nvPr>
            <p:ph type="sldNum" sz="quarter" idx="12"/>
          </p:nvPr>
        </p:nvSpPr>
        <p:spPr/>
        <p:txBody>
          <a:bodyPr/>
          <a:lstStyle/>
          <a:p>
            <a:fld id="{F35599BD-92F1-4EB3-A23F-89EC19A37135}" type="slidenum">
              <a:rPr lang="en-US" smtClean="0"/>
              <a:t>‹#›</a:t>
            </a:fld>
            <a:endParaRPr lang="en-US"/>
          </a:p>
        </p:txBody>
      </p:sp>
    </p:spTree>
    <p:extLst>
      <p:ext uri="{BB962C8B-B14F-4D97-AF65-F5344CB8AC3E}">
        <p14:creationId xmlns:p14="http://schemas.microsoft.com/office/powerpoint/2010/main" val="149077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F16E7-EC3D-4B82-B84D-11C5C7C059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B902B-C5E2-4CFE-9507-00B8254841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AF7A6-9E03-4A07-AC62-1422265BC10D}"/>
              </a:ext>
            </a:extLst>
          </p:cNvPr>
          <p:cNvSpPr>
            <a:spLocks noGrp="1"/>
          </p:cNvSpPr>
          <p:nvPr>
            <p:ph type="dt" sz="half" idx="10"/>
          </p:nvPr>
        </p:nvSpPr>
        <p:spPr/>
        <p:txBody>
          <a:bodyPr/>
          <a:lstStyle/>
          <a:p>
            <a:fld id="{40467472-B6C2-41C9-9B75-1AF7022D6974}" type="datetimeFigureOut">
              <a:rPr lang="en-US" smtClean="0"/>
              <a:t>5/29/2020</a:t>
            </a:fld>
            <a:endParaRPr lang="en-US"/>
          </a:p>
        </p:txBody>
      </p:sp>
      <p:sp>
        <p:nvSpPr>
          <p:cNvPr id="5" name="Footer Placeholder 4">
            <a:extLst>
              <a:ext uri="{FF2B5EF4-FFF2-40B4-BE49-F238E27FC236}">
                <a16:creationId xmlns:a16="http://schemas.microsoft.com/office/drawing/2014/main" id="{BF45F5F0-CFB5-4C3B-87A2-8B03310C0E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02599-C7B1-447B-982A-B05E6B35AC9E}"/>
              </a:ext>
            </a:extLst>
          </p:cNvPr>
          <p:cNvSpPr>
            <a:spLocks noGrp="1"/>
          </p:cNvSpPr>
          <p:nvPr>
            <p:ph type="sldNum" sz="quarter" idx="12"/>
          </p:nvPr>
        </p:nvSpPr>
        <p:spPr/>
        <p:txBody>
          <a:bodyPr/>
          <a:lstStyle/>
          <a:p>
            <a:fld id="{F35599BD-92F1-4EB3-A23F-89EC19A37135}" type="slidenum">
              <a:rPr lang="en-US" smtClean="0"/>
              <a:t>‹#›</a:t>
            </a:fld>
            <a:endParaRPr lang="en-US"/>
          </a:p>
        </p:txBody>
      </p:sp>
    </p:spTree>
    <p:extLst>
      <p:ext uri="{BB962C8B-B14F-4D97-AF65-F5344CB8AC3E}">
        <p14:creationId xmlns:p14="http://schemas.microsoft.com/office/powerpoint/2010/main" val="748226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E46A-1F65-4644-80DB-9CFB9A968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C0EF33-8E03-4E56-9D12-3D0007E2E3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1F647B-C1B6-42EB-B07A-B4B36431F3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8E0980-7B5F-42BF-AC36-D068657A6221}"/>
              </a:ext>
            </a:extLst>
          </p:cNvPr>
          <p:cNvSpPr>
            <a:spLocks noGrp="1"/>
          </p:cNvSpPr>
          <p:nvPr>
            <p:ph type="dt" sz="half" idx="10"/>
          </p:nvPr>
        </p:nvSpPr>
        <p:spPr/>
        <p:txBody>
          <a:bodyPr/>
          <a:lstStyle/>
          <a:p>
            <a:fld id="{40467472-B6C2-41C9-9B75-1AF7022D6974}" type="datetimeFigureOut">
              <a:rPr lang="en-US" smtClean="0"/>
              <a:t>5/29/2020</a:t>
            </a:fld>
            <a:endParaRPr lang="en-US"/>
          </a:p>
        </p:txBody>
      </p:sp>
      <p:sp>
        <p:nvSpPr>
          <p:cNvPr id="6" name="Footer Placeholder 5">
            <a:extLst>
              <a:ext uri="{FF2B5EF4-FFF2-40B4-BE49-F238E27FC236}">
                <a16:creationId xmlns:a16="http://schemas.microsoft.com/office/drawing/2014/main" id="{C52667B1-6CE4-4B7C-BCBB-E70838C43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F719BB-E6A9-4322-AD51-26628A3FC6E3}"/>
              </a:ext>
            </a:extLst>
          </p:cNvPr>
          <p:cNvSpPr>
            <a:spLocks noGrp="1"/>
          </p:cNvSpPr>
          <p:nvPr>
            <p:ph type="sldNum" sz="quarter" idx="12"/>
          </p:nvPr>
        </p:nvSpPr>
        <p:spPr/>
        <p:txBody>
          <a:bodyPr/>
          <a:lstStyle/>
          <a:p>
            <a:fld id="{F35599BD-92F1-4EB3-A23F-89EC19A37135}" type="slidenum">
              <a:rPr lang="en-US" smtClean="0"/>
              <a:t>‹#›</a:t>
            </a:fld>
            <a:endParaRPr lang="en-US"/>
          </a:p>
        </p:txBody>
      </p:sp>
    </p:spTree>
    <p:extLst>
      <p:ext uri="{BB962C8B-B14F-4D97-AF65-F5344CB8AC3E}">
        <p14:creationId xmlns:p14="http://schemas.microsoft.com/office/powerpoint/2010/main" val="372972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81FB-9187-42C6-8525-4AD51B4BD0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7BF9F5-E8F5-437E-8095-0987856988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57B01F-7919-44BB-80D8-E19A918A56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E541FC-3FC6-459E-A5C2-8D6240BB29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7D87DC-578C-40BE-82FC-92BE899D35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4E321D-BFFE-4C3B-B5FB-692703C7FAA3}"/>
              </a:ext>
            </a:extLst>
          </p:cNvPr>
          <p:cNvSpPr>
            <a:spLocks noGrp="1"/>
          </p:cNvSpPr>
          <p:nvPr>
            <p:ph type="dt" sz="half" idx="10"/>
          </p:nvPr>
        </p:nvSpPr>
        <p:spPr/>
        <p:txBody>
          <a:bodyPr/>
          <a:lstStyle/>
          <a:p>
            <a:fld id="{40467472-B6C2-41C9-9B75-1AF7022D6974}" type="datetimeFigureOut">
              <a:rPr lang="en-US" smtClean="0"/>
              <a:t>5/29/2020</a:t>
            </a:fld>
            <a:endParaRPr lang="en-US"/>
          </a:p>
        </p:txBody>
      </p:sp>
      <p:sp>
        <p:nvSpPr>
          <p:cNvPr id="8" name="Footer Placeholder 7">
            <a:extLst>
              <a:ext uri="{FF2B5EF4-FFF2-40B4-BE49-F238E27FC236}">
                <a16:creationId xmlns:a16="http://schemas.microsoft.com/office/drawing/2014/main" id="{3A83848A-2198-4A57-8BEE-4F1DE3016D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3EFBCD-F76A-43EF-BCD6-0CAEE33E8B43}"/>
              </a:ext>
            </a:extLst>
          </p:cNvPr>
          <p:cNvSpPr>
            <a:spLocks noGrp="1"/>
          </p:cNvSpPr>
          <p:nvPr>
            <p:ph type="sldNum" sz="quarter" idx="12"/>
          </p:nvPr>
        </p:nvSpPr>
        <p:spPr/>
        <p:txBody>
          <a:bodyPr/>
          <a:lstStyle/>
          <a:p>
            <a:fld id="{F35599BD-92F1-4EB3-A23F-89EC19A37135}" type="slidenum">
              <a:rPr lang="en-US" smtClean="0"/>
              <a:t>‹#›</a:t>
            </a:fld>
            <a:endParaRPr lang="en-US"/>
          </a:p>
        </p:txBody>
      </p:sp>
    </p:spTree>
    <p:extLst>
      <p:ext uri="{BB962C8B-B14F-4D97-AF65-F5344CB8AC3E}">
        <p14:creationId xmlns:p14="http://schemas.microsoft.com/office/powerpoint/2010/main" val="191513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8253-333C-41BF-AF56-DF966C6206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9752C-1AC5-449C-A9FE-BCC47DE832C4}"/>
              </a:ext>
            </a:extLst>
          </p:cNvPr>
          <p:cNvSpPr>
            <a:spLocks noGrp="1"/>
          </p:cNvSpPr>
          <p:nvPr>
            <p:ph type="dt" sz="half" idx="10"/>
          </p:nvPr>
        </p:nvSpPr>
        <p:spPr/>
        <p:txBody>
          <a:bodyPr/>
          <a:lstStyle/>
          <a:p>
            <a:fld id="{40467472-B6C2-41C9-9B75-1AF7022D6974}" type="datetimeFigureOut">
              <a:rPr lang="en-US" smtClean="0"/>
              <a:t>5/29/2020</a:t>
            </a:fld>
            <a:endParaRPr lang="en-US"/>
          </a:p>
        </p:txBody>
      </p:sp>
      <p:sp>
        <p:nvSpPr>
          <p:cNvPr id="4" name="Footer Placeholder 3">
            <a:extLst>
              <a:ext uri="{FF2B5EF4-FFF2-40B4-BE49-F238E27FC236}">
                <a16:creationId xmlns:a16="http://schemas.microsoft.com/office/drawing/2014/main" id="{10D4B373-DBE0-4D7B-9D22-58A4489B9C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3753E6-C0AB-4F19-A5E5-655C20375500}"/>
              </a:ext>
            </a:extLst>
          </p:cNvPr>
          <p:cNvSpPr>
            <a:spLocks noGrp="1"/>
          </p:cNvSpPr>
          <p:nvPr>
            <p:ph type="sldNum" sz="quarter" idx="12"/>
          </p:nvPr>
        </p:nvSpPr>
        <p:spPr/>
        <p:txBody>
          <a:bodyPr/>
          <a:lstStyle/>
          <a:p>
            <a:fld id="{F35599BD-92F1-4EB3-A23F-89EC19A37135}" type="slidenum">
              <a:rPr lang="en-US" smtClean="0"/>
              <a:t>‹#›</a:t>
            </a:fld>
            <a:endParaRPr lang="en-US"/>
          </a:p>
        </p:txBody>
      </p:sp>
    </p:spTree>
    <p:extLst>
      <p:ext uri="{BB962C8B-B14F-4D97-AF65-F5344CB8AC3E}">
        <p14:creationId xmlns:p14="http://schemas.microsoft.com/office/powerpoint/2010/main" val="1033213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E3999-8916-4F91-9A5D-9F7C881E53F0}"/>
              </a:ext>
            </a:extLst>
          </p:cNvPr>
          <p:cNvSpPr>
            <a:spLocks noGrp="1"/>
          </p:cNvSpPr>
          <p:nvPr>
            <p:ph type="dt" sz="half" idx="10"/>
          </p:nvPr>
        </p:nvSpPr>
        <p:spPr/>
        <p:txBody>
          <a:bodyPr/>
          <a:lstStyle/>
          <a:p>
            <a:fld id="{40467472-B6C2-41C9-9B75-1AF7022D6974}" type="datetimeFigureOut">
              <a:rPr lang="en-US" smtClean="0"/>
              <a:t>5/29/2020</a:t>
            </a:fld>
            <a:endParaRPr lang="en-US"/>
          </a:p>
        </p:txBody>
      </p:sp>
      <p:sp>
        <p:nvSpPr>
          <p:cNvPr id="3" name="Footer Placeholder 2">
            <a:extLst>
              <a:ext uri="{FF2B5EF4-FFF2-40B4-BE49-F238E27FC236}">
                <a16:creationId xmlns:a16="http://schemas.microsoft.com/office/drawing/2014/main" id="{03DA8176-E1EA-44FE-8A12-109412DB65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22F651-DD42-4058-AB9F-E44C7A17030F}"/>
              </a:ext>
            </a:extLst>
          </p:cNvPr>
          <p:cNvSpPr>
            <a:spLocks noGrp="1"/>
          </p:cNvSpPr>
          <p:nvPr>
            <p:ph type="sldNum" sz="quarter" idx="12"/>
          </p:nvPr>
        </p:nvSpPr>
        <p:spPr/>
        <p:txBody>
          <a:bodyPr/>
          <a:lstStyle/>
          <a:p>
            <a:fld id="{F35599BD-92F1-4EB3-A23F-89EC19A37135}" type="slidenum">
              <a:rPr lang="en-US" smtClean="0"/>
              <a:t>‹#›</a:t>
            </a:fld>
            <a:endParaRPr lang="en-US"/>
          </a:p>
        </p:txBody>
      </p:sp>
    </p:spTree>
    <p:extLst>
      <p:ext uri="{BB962C8B-B14F-4D97-AF65-F5344CB8AC3E}">
        <p14:creationId xmlns:p14="http://schemas.microsoft.com/office/powerpoint/2010/main" val="250014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C9FE9-7934-4C10-9EEB-57C1CFA655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84E161-3C07-4C69-8C60-06B01E601E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680E5B-B9B4-484E-91A7-32969D2753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081E61-A9BB-4C79-92E9-1AB15F8A5104}"/>
              </a:ext>
            </a:extLst>
          </p:cNvPr>
          <p:cNvSpPr>
            <a:spLocks noGrp="1"/>
          </p:cNvSpPr>
          <p:nvPr>
            <p:ph type="dt" sz="half" idx="10"/>
          </p:nvPr>
        </p:nvSpPr>
        <p:spPr/>
        <p:txBody>
          <a:bodyPr/>
          <a:lstStyle/>
          <a:p>
            <a:fld id="{40467472-B6C2-41C9-9B75-1AF7022D6974}" type="datetimeFigureOut">
              <a:rPr lang="en-US" smtClean="0"/>
              <a:t>5/29/2020</a:t>
            </a:fld>
            <a:endParaRPr lang="en-US"/>
          </a:p>
        </p:txBody>
      </p:sp>
      <p:sp>
        <p:nvSpPr>
          <p:cNvPr id="6" name="Footer Placeholder 5">
            <a:extLst>
              <a:ext uri="{FF2B5EF4-FFF2-40B4-BE49-F238E27FC236}">
                <a16:creationId xmlns:a16="http://schemas.microsoft.com/office/drawing/2014/main" id="{05A200B7-2EE6-4C38-B46C-76F4986143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BC278-7751-4ECF-9517-8779C389CC0C}"/>
              </a:ext>
            </a:extLst>
          </p:cNvPr>
          <p:cNvSpPr>
            <a:spLocks noGrp="1"/>
          </p:cNvSpPr>
          <p:nvPr>
            <p:ph type="sldNum" sz="quarter" idx="12"/>
          </p:nvPr>
        </p:nvSpPr>
        <p:spPr/>
        <p:txBody>
          <a:bodyPr/>
          <a:lstStyle/>
          <a:p>
            <a:fld id="{F35599BD-92F1-4EB3-A23F-89EC19A37135}" type="slidenum">
              <a:rPr lang="en-US" smtClean="0"/>
              <a:t>‹#›</a:t>
            </a:fld>
            <a:endParaRPr lang="en-US"/>
          </a:p>
        </p:txBody>
      </p:sp>
    </p:spTree>
    <p:extLst>
      <p:ext uri="{BB962C8B-B14F-4D97-AF65-F5344CB8AC3E}">
        <p14:creationId xmlns:p14="http://schemas.microsoft.com/office/powerpoint/2010/main" val="1720927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9B15-8C65-4D59-8D57-08D129DC05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2A11F3-1F01-4E61-8BF2-9DE9114E0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372BA2-9F00-4592-8BEE-9BDDEA886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2B7A62-2DF0-4E91-84F6-E0BFAB910937}"/>
              </a:ext>
            </a:extLst>
          </p:cNvPr>
          <p:cNvSpPr>
            <a:spLocks noGrp="1"/>
          </p:cNvSpPr>
          <p:nvPr>
            <p:ph type="dt" sz="half" idx="10"/>
          </p:nvPr>
        </p:nvSpPr>
        <p:spPr/>
        <p:txBody>
          <a:bodyPr/>
          <a:lstStyle/>
          <a:p>
            <a:fld id="{40467472-B6C2-41C9-9B75-1AF7022D6974}" type="datetimeFigureOut">
              <a:rPr lang="en-US" smtClean="0"/>
              <a:t>5/29/2020</a:t>
            </a:fld>
            <a:endParaRPr lang="en-US"/>
          </a:p>
        </p:txBody>
      </p:sp>
      <p:sp>
        <p:nvSpPr>
          <p:cNvPr id="6" name="Footer Placeholder 5">
            <a:extLst>
              <a:ext uri="{FF2B5EF4-FFF2-40B4-BE49-F238E27FC236}">
                <a16:creationId xmlns:a16="http://schemas.microsoft.com/office/drawing/2014/main" id="{145A3451-E465-4FE0-8ABE-29111DADD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6298A0-5BDE-4531-A6D0-513B23A3670D}"/>
              </a:ext>
            </a:extLst>
          </p:cNvPr>
          <p:cNvSpPr>
            <a:spLocks noGrp="1"/>
          </p:cNvSpPr>
          <p:nvPr>
            <p:ph type="sldNum" sz="quarter" idx="12"/>
          </p:nvPr>
        </p:nvSpPr>
        <p:spPr/>
        <p:txBody>
          <a:bodyPr/>
          <a:lstStyle/>
          <a:p>
            <a:fld id="{F35599BD-92F1-4EB3-A23F-89EC19A37135}" type="slidenum">
              <a:rPr lang="en-US" smtClean="0"/>
              <a:t>‹#›</a:t>
            </a:fld>
            <a:endParaRPr lang="en-US"/>
          </a:p>
        </p:txBody>
      </p:sp>
    </p:spTree>
    <p:extLst>
      <p:ext uri="{BB962C8B-B14F-4D97-AF65-F5344CB8AC3E}">
        <p14:creationId xmlns:p14="http://schemas.microsoft.com/office/powerpoint/2010/main" val="221421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A36561-6A76-4730-BF6B-4129DE181D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BCDED6-F746-4320-A5DA-A80C936B91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A75A62-3E4E-489F-AF92-538E2E1562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67472-B6C2-41C9-9B75-1AF7022D6974}" type="datetimeFigureOut">
              <a:rPr lang="en-US" smtClean="0"/>
              <a:t>5/29/2020</a:t>
            </a:fld>
            <a:endParaRPr lang="en-US"/>
          </a:p>
        </p:txBody>
      </p:sp>
      <p:sp>
        <p:nvSpPr>
          <p:cNvPr id="5" name="Footer Placeholder 4">
            <a:extLst>
              <a:ext uri="{FF2B5EF4-FFF2-40B4-BE49-F238E27FC236}">
                <a16:creationId xmlns:a16="http://schemas.microsoft.com/office/drawing/2014/main" id="{E60148FC-FE4B-4CDC-AA6A-324D1A71F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3025E1-4323-4AD7-871F-C09EAA980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5599BD-92F1-4EB3-A23F-89EC19A37135}" type="slidenum">
              <a:rPr lang="en-US" smtClean="0"/>
              <a:t>‹#›</a:t>
            </a:fld>
            <a:endParaRPr lang="en-US"/>
          </a:p>
        </p:txBody>
      </p:sp>
    </p:spTree>
    <p:extLst>
      <p:ext uri="{BB962C8B-B14F-4D97-AF65-F5344CB8AC3E}">
        <p14:creationId xmlns:p14="http://schemas.microsoft.com/office/powerpoint/2010/main" val="700002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9.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31.sv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hyperlink" Target="https://www.kaggle.com/sudalairajkumar/covid19-in-usa" TargetMode="External"/><Relationship Id="rId3" Type="http://schemas.openxmlformats.org/officeDocument/2006/relationships/slideLayout" Target="../slideLayouts/slideLayout2.xml"/><Relationship Id="rId7" Type="http://schemas.openxmlformats.org/officeDocument/2006/relationships/hyperlink" Target="https://www.worldometers.info/world-population/us-population/"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orldpopulationreview.com/states/median-age-by-state/" TargetMode="External"/><Relationship Id="rId5" Type="http://schemas.openxmlformats.org/officeDocument/2006/relationships/hyperlink" Target="https://aruljohn.com/usstates/" TargetMode="External"/><Relationship Id="rId10" Type="http://schemas.openxmlformats.org/officeDocument/2006/relationships/image" Target="../media/image2.png"/><Relationship Id="rId4" Type="http://schemas.openxmlformats.org/officeDocument/2006/relationships/hyperlink" Target="https://www.kaggle.com/tanuprabhu/population-by-country-2020" TargetMode="External"/><Relationship Id="rId9" Type="http://schemas.openxmlformats.org/officeDocument/2006/relationships/hyperlink" Target="https://github.com/CSSEGISandData/COVID-19/tree/master/csse_covid_19_data/csse_covid_19_time_series" TargetMode="Externa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3.jpe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lack, monitor, meter, street&#10;&#10;Description automatically generated">
            <a:extLst>
              <a:ext uri="{FF2B5EF4-FFF2-40B4-BE49-F238E27FC236}">
                <a16:creationId xmlns:a16="http://schemas.microsoft.com/office/drawing/2014/main" id="{22E9A08B-DFE8-439A-8B59-AB1905F5F099}"/>
              </a:ext>
            </a:extLst>
          </p:cNvPr>
          <p:cNvPicPr>
            <a:picLocks noChangeAspect="1"/>
          </p:cNvPicPr>
          <p:nvPr/>
        </p:nvPicPr>
        <p:blipFill rotWithShape="1">
          <a:blip r:embed="rId4">
            <a:extLst>
              <a:ext uri="{28A0092B-C50C-407E-A947-70E740481C1C}">
                <a14:useLocalDpi xmlns:a14="http://schemas.microsoft.com/office/drawing/2010/main" val="0"/>
              </a:ext>
            </a:extLst>
          </a:blip>
          <a:srcRect l="14024" t="9091" r="14864" b="-1"/>
          <a:stretch/>
        </p:blipFill>
        <p:spPr>
          <a:xfrm>
            <a:off x="-3156" y="0"/>
            <a:ext cx="12191980" cy="6857990"/>
          </a:xfrm>
          <a:prstGeom prst="rect">
            <a:avLst/>
          </a:prstGeom>
        </p:spPr>
      </p:pic>
      <p:sp>
        <p:nvSpPr>
          <p:cNvPr id="16" name="Rectangle 15">
            <a:extLst>
              <a:ext uri="{FF2B5EF4-FFF2-40B4-BE49-F238E27FC236}">
                <a16:creationId xmlns:a16="http://schemas.microsoft.com/office/drawing/2014/main" id="{ED49FE6D-E54D-4A15-9572-966ED42F8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2192000" cy="2077327"/>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AB4939-9B6F-4EE7-8DB2-4F8AAD9CF080}"/>
              </a:ext>
            </a:extLst>
          </p:cNvPr>
          <p:cNvSpPr>
            <a:spLocks noGrp="1"/>
          </p:cNvSpPr>
          <p:nvPr>
            <p:ph type="ctrTitle"/>
          </p:nvPr>
        </p:nvSpPr>
        <p:spPr>
          <a:xfrm>
            <a:off x="630688" y="4337523"/>
            <a:ext cx="10918056" cy="1327380"/>
          </a:xfrm>
        </p:spPr>
        <p:txBody>
          <a:bodyPr>
            <a:normAutofit/>
          </a:bodyPr>
          <a:lstStyle/>
          <a:p>
            <a:r>
              <a:rPr lang="en-US" dirty="0" err="1"/>
              <a:t>Covid</a:t>
            </a:r>
            <a:r>
              <a:rPr lang="en-US" dirty="0"/>
              <a:t> 19 Spread Analysis</a:t>
            </a:r>
          </a:p>
        </p:txBody>
      </p:sp>
      <p:cxnSp>
        <p:nvCxnSpPr>
          <p:cNvPr id="18" name="Straight Connector 17">
            <a:extLst>
              <a:ext uri="{FF2B5EF4-FFF2-40B4-BE49-F238E27FC236}">
                <a16:creationId xmlns:a16="http://schemas.microsoft.com/office/drawing/2014/main" id="{EAFC8083-BBFA-464C-A805-4E844F66B2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4149692"/>
            <a:ext cx="12188824" cy="0"/>
          </a:xfrm>
          <a:prstGeom prst="line">
            <a:avLst/>
          </a:prstGeom>
          <a:ln w="50800">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DF9911-4A37-4096-BE25-0CCCFECBF6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5711486"/>
            <a:ext cx="27432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1">
            <a:extLst>
              <a:ext uri="{FF2B5EF4-FFF2-40B4-BE49-F238E27FC236}">
                <a16:creationId xmlns:a16="http://schemas.microsoft.com/office/drawing/2014/main" id="{CC752BC6-CDD2-4020-8DCF-B5E813CD3A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426067"/>
            <a:ext cx="12188824" cy="0"/>
          </a:xfrm>
          <a:prstGeom prst="line">
            <a:avLst/>
          </a:prstGeom>
          <a:ln w="50800">
            <a:solidFill>
              <a:schemeClr val="bg1">
                <a:alpha val="93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4044AEE-BB31-43FD-B04B-F0C296F75C02}"/>
              </a:ext>
            </a:extLst>
          </p:cNvPr>
          <p:cNvSpPr txBox="1"/>
          <p:nvPr/>
        </p:nvSpPr>
        <p:spPr>
          <a:xfrm>
            <a:off x="215900" y="152026"/>
            <a:ext cx="4508500" cy="1354217"/>
          </a:xfrm>
          <a:prstGeom prst="rect">
            <a:avLst/>
          </a:prstGeom>
          <a:noFill/>
        </p:spPr>
        <p:txBody>
          <a:bodyPr wrap="square" rtlCol="0">
            <a:spAutoFit/>
          </a:bodyPr>
          <a:lstStyle/>
          <a:p>
            <a:pPr algn="ctr"/>
            <a:r>
              <a:rPr lang="en-US" sz="3200" dirty="0">
                <a:solidFill>
                  <a:schemeClr val="bg1"/>
                </a:solidFill>
              </a:rPr>
              <a:t>DSC630 Milestone 4</a:t>
            </a:r>
          </a:p>
          <a:p>
            <a:pPr algn="ctr"/>
            <a:r>
              <a:rPr lang="en-US" sz="3200" dirty="0">
                <a:solidFill>
                  <a:schemeClr val="bg1"/>
                </a:solidFill>
              </a:rPr>
              <a:t>Carla Harrell</a:t>
            </a:r>
          </a:p>
          <a:p>
            <a:endParaRPr lang="en-US" dirty="0"/>
          </a:p>
        </p:txBody>
      </p:sp>
      <p:pic>
        <p:nvPicPr>
          <p:cNvPr id="14" name="Audio 13">
            <a:hlinkClick r:id="" action="ppaction://media"/>
            <a:extLst>
              <a:ext uri="{FF2B5EF4-FFF2-40B4-BE49-F238E27FC236}">
                <a16:creationId xmlns:a16="http://schemas.microsoft.com/office/drawing/2014/main" id="{A44E3635-9D23-4545-88CC-154517D5AC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4291583"/>
      </p:ext>
    </p:extLst>
  </p:cSld>
  <p:clrMapOvr>
    <a:masterClrMapping/>
  </p:clrMapOvr>
  <mc:AlternateContent xmlns:mc="http://schemas.openxmlformats.org/markup-compatibility/2006">
    <mc:Choice xmlns:p14="http://schemas.microsoft.com/office/powerpoint/2010/main" Requires="p14">
      <p:transition spd="slow" p14:dur="2000" advTm="37684"/>
    </mc:Choice>
    <mc:Fallback>
      <p:transition spd="slow" advTm="37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2A79CFC-001E-45A3-9080-7F35F2124D4F}"/>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0656" r="4155" b="-1"/>
          <a:stretch/>
        </p:blipFill>
        <p:spPr bwMode="auto">
          <a:xfrm>
            <a:off x="249936" y="357596"/>
            <a:ext cx="5742432" cy="40782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5664B89-058C-4E4C-B79F-EA124A1277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53" r="156" b="2"/>
          <a:stretch/>
        </p:blipFill>
        <p:spPr bwMode="auto">
          <a:xfrm>
            <a:off x="6199632" y="357596"/>
            <a:ext cx="5742432" cy="40782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C8E3A9-5DE0-4343-96B0-9E3B22BBEC64}"/>
              </a:ext>
            </a:extLst>
          </p:cNvPr>
          <p:cNvSpPr txBox="1"/>
          <p:nvPr/>
        </p:nvSpPr>
        <p:spPr>
          <a:xfrm>
            <a:off x="742950" y="5314950"/>
            <a:ext cx="11111593" cy="1200329"/>
          </a:xfrm>
          <a:prstGeom prst="rect">
            <a:avLst/>
          </a:prstGeom>
          <a:noFill/>
        </p:spPr>
        <p:txBody>
          <a:bodyPr wrap="square" rtlCol="0">
            <a:spAutoFit/>
          </a:bodyPr>
          <a:lstStyle/>
          <a:p>
            <a:r>
              <a:rPr lang="en-US" dirty="0"/>
              <a:t>Even in US, there are variations in the spread across each state based on population density and other factors like airports, travel factors, and others. So, a state-wise analysis for major states with high spread of this virus was performed. New York has the worst hit of all with highest number of positive cases and fatalities. For this reason, the first model of polynomial regression is based on cases in New York State.</a:t>
            </a:r>
          </a:p>
        </p:txBody>
      </p:sp>
      <p:pic>
        <p:nvPicPr>
          <p:cNvPr id="6" name="Audio 5">
            <a:hlinkClick r:id="" action="ppaction://media"/>
            <a:extLst>
              <a:ext uri="{FF2B5EF4-FFF2-40B4-BE49-F238E27FC236}">
                <a16:creationId xmlns:a16="http://schemas.microsoft.com/office/drawing/2014/main" id="{938F72E3-73F0-476D-8F62-BB89E80CFF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49347310"/>
      </p:ext>
    </p:extLst>
  </p:cSld>
  <p:clrMapOvr>
    <a:masterClrMapping/>
  </p:clrMapOvr>
  <mc:AlternateContent xmlns:mc="http://schemas.openxmlformats.org/markup-compatibility/2006">
    <mc:Choice xmlns:p14="http://schemas.microsoft.com/office/powerpoint/2010/main" Requires="p14">
      <p:transition spd="slow" p14:dur="2000" advTm="36982"/>
    </mc:Choice>
    <mc:Fallback>
      <p:transition spd="slow" advTm="36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52AB310-BB21-4B98-8EDA-E2B413221AD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66750" y="433064"/>
            <a:ext cx="10515600" cy="4648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425337-A2C5-40A3-8E7A-C9FDD1CAC6B6}"/>
              </a:ext>
            </a:extLst>
          </p:cNvPr>
          <p:cNvSpPr txBox="1"/>
          <p:nvPr/>
        </p:nvSpPr>
        <p:spPr>
          <a:xfrm>
            <a:off x="738188" y="5629275"/>
            <a:ext cx="10472737" cy="646331"/>
          </a:xfrm>
          <a:prstGeom prst="rect">
            <a:avLst/>
          </a:prstGeom>
          <a:noFill/>
        </p:spPr>
        <p:txBody>
          <a:bodyPr wrap="square" rtlCol="0">
            <a:spAutoFit/>
          </a:bodyPr>
          <a:lstStyle/>
          <a:p>
            <a:r>
              <a:rPr lang="en-US" dirty="0"/>
              <a:t>This gives an overall condition of all the states in the US, and there is a drastic difference in the total positive cases across the states.</a:t>
            </a:r>
          </a:p>
        </p:txBody>
      </p:sp>
      <p:pic>
        <p:nvPicPr>
          <p:cNvPr id="6" name="Audio 5">
            <a:hlinkClick r:id="" action="ppaction://media"/>
            <a:extLst>
              <a:ext uri="{FF2B5EF4-FFF2-40B4-BE49-F238E27FC236}">
                <a16:creationId xmlns:a16="http://schemas.microsoft.com/office/drawing/2014/main" id="{1C6D34B6-C351-45BF-B460-B724E3B952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2001534"/>
      </p:ext>
    </p:extLst>
  </p:cSld>
  <p:clrMapOvr>
    <a:masterClrMapping/>
  </p:clrMapOvr>
  <mc:AlternateContent xmlns:mc="http://schemas.openxmlformats.org/markup-compatibility/2006">
    <mc:Choice xmlns:p14="http://schemas.microsoft.com/office/powerpoint/2010/main" Requires="p14">
      <p:transition spd="slow" p14:dur="2000" advTm="13612"/>
    </mc:Choice>
    <mc:Fallback>
      <p:transition spd="slow" advTm="13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E3C90E-3B2C-42F5-BE39-A99CFF806F9E}"/>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Models Built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87E53A4-F711-4777-9911-D5EE2754C924}"/>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US" b="1" dirty="0">
                <a:latin typeface="Arial" panose="020B0604020202020204" pitchFamily="34" charset="0"/>
                <a:cs typeface="Arial" panose="020B0604020202020204" pitchFamily="34" charset="0"/>
              </a:rPr>
              <a:t>Spread Factor Prediction </a:t>
            </a:r>
            <a:r>
              <a:rPr lang="en-US" dirty="0">
                <a:latin typeface="Arial" panose="020B0604020202020204" pitchFamily="34" charset="0"/>
                <a:cs typeface="Arial" panose="020B0604020202020204" pitchFamily="34" charset="0"/>
              </a:rPr>
              <a:t>using Polynomial regression- This model produce the prediction for spread factor for next 5 days for New York city. </a:t>
            </a:r>
          </a:p>
          <a:p>
            <a:pPr marL="514350" indent="-514350">
              <a:buFont typeface="+mj-lt"/>
              <a:buAutoNum type="arabicPeriod"/>
            </a:pPr>
            <a:endParaRPr lang="en-US" b="1" dirty="0">
              <a:latin typeface="Arial" panose="020B0604020202020204" pitchFamily="34" charset="0"/>
              <a:cs typeface="Arial" panose="020B0604020202020204" pitchFamily="34" charset="0"/>
            </a:endParaRPr>
          </a:p>
          <a:p>
            <a:pPr marL="514350" indent="-514350">
              <a:buFont typeface="+mj-lt"/>
              <a:buAutoNum type="arabicPeriod"/>
            </a:pPr>
            <a:r>
              <a:rPr lang="en-US" b="1" dirty="0">
                <a:latin typeface="Arial" panose="020B0604020202020204" pitchFamily="34" charset="0"/>
                <a:cs typeface="Arial" panose="020B0604020202020204" pitchFamily="34" charset="0"/>
              </a:rPr>
              <a:t>Linear Regression Model p</a:t>
            </a:r>
            <a:r>
              <a:rPr lang="en-US" dirty="0">
                <a:latin typeface="Arial" panose="020B0604020202020204" pitchFamily="34" charset="0"/>
                <a:cs typeface="Arial" panose="020B0604020202020204" pitchFamily="34" charset="0"/>
              </a:rPr>
              <a:t>redicting total cases in each states based on population, median age and population density of that region.</a:t>
            </a:r>
          </a:p>
          <a:p>
            <a:endParaRPr lang="en-US" dirty="0"/>
          </a:p>
        </p:txBody>
      </p:sp>
      <p:pic>
        <p:nvPicPr>
          <p:cNvPr id="6" name="Audio 5">
            <a:hlinkClick r:id="" action="ppaction://media"/>
            <a:extLst>
              <a:ext uri="{FF2B5EF4-FFF2-40B4-BE49-F238E27FC236}">
                <a16:creationId xmlns:a16="http://schemas.microsoft.com/office/drawing/2014/main" id="{2BAE92A3-2024-4A4E-ADAD-E1CE67E3AD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8508162"/>
      </p:ext>
    </p:extLst>
  </p:cSld>
  <p:clrMapOvr>
    <a:masterClrMapping/>
  </p:clrMapOvr>
  <mc:AlternateContent xmlns:mc="http://schemas.openxmlformats.org/markup-compatibility/2006">
    <mc:Choice xmlns:p14="http://schemas.microsoft.com/office/powerpoint/2010/main" Requires="p14">
      <p:transition spd="slow" p14:dur="2000" advTm="26833"/>
    </mc:Choice>
    <mc:Fallback>
      <p:transition spd="slow" advTm="26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B5DF65-75F1-40DB-AEEA-73B78C55922A}"/>
              </a:ext>
            </a:extLst>
          </p:cNvPr>
          <p:cNvSpPr>
            <a:spLocks noGrp="1"/>
          </p:cNvSpPr>
          <p:nvPr>
            <p:ph type="title"/>
          </p:nvPr>
        </p:nvSpPr>
        <p:spPr>
          <a:xfrm>
            <a:off x="841248" y="256032"/>
            <a:ext cx="10506456" cy="1014984"/>
          </a:xfrm>
        </p:spPr>
        <p:txBody>
          <a:bodyPr anchor="b">
            <a:normAutofit/>
          </a:bodyPr>
          <a:lstStyle/>
          <a:p>
            <a:r>
              <a:rPr lang="en-US" dirty="0"/>
              <a:t>Model 1- Polynomial Regression Model </a:t>
            </a:r>
          </a:p>
        </p:txBody>
      </p:sp>
      <p:sp>
        <p:nvSpPr>
          <p:cNvPr id="17"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9" name="Content Placeholder 2">
            <a:extLst>
              <a:ext uri="{FF2B5EF4-FFF2-40B4-BE49-F238E27FC236}">
                <a16:creationId xmlns:a16="http://schemas.microsoft.com/office/drawing/2014/main" id="{3AD6421F-CA57-4265-8A3A-7A105C1AA6B2}"/>
              </a:ext>
            </a:extLst>
          </p:cNvPr>
          <p:cNvGraphicFramePr>
            <a:graphicFrameLocks noGrp="1"/>
          </p:cNvGraphicFramePr>
          <p:nvPr>
            <p:ph idx="1"/>
            <p:extLst>
              <p:ext uri="{D42A27DB-BD31-4B8C-83A1-F6EECF244321}">
                <p14:modId xmlns:p14="http://schemas.microsoft.com/office/powerpoint/2010/main" val="77179835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96E4F1F7-36CA-4A7C-8F10-8EB1DD328E2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5397651"/>
      </p:ext>
    </p:extLst>
  </p:cSld>
  <p:clrMapOvr>
    <a:masterClrMapping/>
  </p:clrMapOvr>
  <mc:AlternateContent xmlns:mc="http://schemas.openxmlformats.org/markup-compatibility/2006">
    <mc:Choice xmlns:p14="http://schemas.microsoft.com/office/powerpoint/2010/main" Requires="p14">
      <p:transition spd="slow" p14:dur="2000" advTm="28334"/>
    </mc:Choice>
    <mc:Fallback>
      <p:transition spd="slow" advTm="28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313B-0C82-4500-908C-0FFFD492B17B}"/>
              </a:ext>
            </a:extLst>
          </p:cNvPr>
          <p:cNvSpPr>
            <a:spLocks noGrp="1"/>
          </p:cNvSpPr>
          <p:nvPr>
            <p:ph type="title"/>
          </p:nvPr>
        </p:nvSpPr>
        <p:spPr/>
        <p:txBody>
          <a:bodyPr/>
          <a:lstStyle/>
          <a:p>
            <a:pPr algn="ctr"/>
            <a:r>
              <a:rPr lang="en-US" dirty="0"/>
              <a:t>Model 1 Algorithm</a:t>
            </a:r>
          </a:p>
        </p:txBody>
      </p:sp>
      <p:sp>
        <p:nvSpPr>
          <p:cNvPr id="3" name="Content Placeholder 2">
            <a:extLst>
              <a:ext uri="{FF2B5EF4-FFF2-40B4-BE49-F238E27FC236}">
                <a16:creationId xmlns:a16="http://schemas.microsoft.com/office/drawing/2014/main" id="{277D0BFE-6021-4415-9C0B-96205DB4FAEE}"/>
              </a:ext>
            </a:extLst>
          </p:cNvPr>
          <p:cNvSpPr>
            <a:spLocks noGrp="1"/>
          </p:cNvSpPr>
          <p:nvPr>
            <p:ph idx="1"/>
          </p:nvPr>
        </p:nvSpPr>
        <p:spPr/>
        <p:txBody>
          <a:bodyPr>
            <a:normAutofit fontScale="85000" lnSpcReduction="20000"/>
          </a:bodyPr>
          <a:lstStyle/>
          <a:p>
            <a:pPr marL="0" indent="0">
              <a:buNone/>
            </a:pPr>
            <a:r>
              <a:rPr lang="en-US" dirty="0"/>
              <a:t>Model 1 is a Polynomial Regression model used the following algorithm steps:</a:t>
            </a:r>
          </a:p>
          <a:p>
            <a:pPr marL="0" indent="0">
              <a:buNone/>
            </a:pPr>
            <a:endParaRPr lang="en-US" dirty="0"/>
          </a:p>
          <a:p>
            <a:pPr marL="514350" lvl="0" indent="-514350">
              <a:buFont typeface="+mj-lt"/>
              <a:buAutoNum type="arabicPeriod"/>
            </a:pPr>
            <a:r>
              <a:rPr lang="en-US" dirty="0"/>
              <a:t>Selected the entire data for NY state</a:t>
            </a:r>
          </a:p>
          <a:p>
            <a:pPr marL="514350" lvl="0" indent="-514350">
              <a:buFont typeface="+mj-lt"/>
              <a:buAutoNum type="arabicPeriod"/>
            </a:pPr>
            <a:r>
              <a:rPr lang="en-US" dirty="0"/>
              <a:t>Calculate the spread factor for NY</a:t>
            </a:r>
          </a:p>
          <a:p>
            <a:pPr marL="514350" lvl="0" indent="-514350">
              <a:buFont typeface="+mj-lt"/>
              <a:buAutoNum type="arabicPeriod"/>
            </a:pPr>
            <a:r>
              <a:rPr lang="en-US" dirty="0"/>
              <a:t>Handle the missing values and NANs in NY data</a:t>
            </a:r>
          </a:p>
          <a:p>
            <a:pPr marL="514350" lvl="0" indent="-514350">
              <a:buFont typeface="+mj-lt"/>
              <a:buAutoNum type="arabicPeriod"/>
            </a:pPr>
            <a:r>
              <a:rPr lang="en-US" dirty="0"/>
              <a:t>Import Polynomial Regression and related libraries in Python</a:t>
            </a:r>
          </a:p>
          <a:p>
            <a:pPr marL="514350" lvl="0" indent="-514350">
              <a:buFont typeface="+mj-lt"/>
              <a:buAutoNum type="arabicPeriod"/>
            </a:pPr>
            <a:r>
              <a:rPr lang="en-US" dirty="0"/>
              <a:t>Create a regression model based on Spread Factor and Confirmed Cases along with days since outbreak factor.</a:t>
            </a:r>
          </a:p>
          <a:p>
            <a:pPr marL="514350" lvl="0" indent="-514350">
              <a:buFont typeface="+mj-lt"/>
              <a:buAutoNum type="arabicPeriod"/>
            </a:pPr>
            <a:r>
              <a:rPr lang="en-US" dirty="0"/>
              <a:t>Based on user input for degrees, the model can be transformed from linear regression to polynomial regression</a:t>
            </a:r>
          </a:p>
          <a:p>
            <a:pPr marL="514350" lvl="0" indent="-514350">
              <a:buFont typeface="+mj-lt"/>
              <a:buAutoNum type="arabicPeriod"/>
            </a:pPr>
            <a:r>
              <a:rPr lang="en-US" dirty="0"/>
              <a:t>User input decides the number of future days for which the prediction must be made.</a:t>
            </a:r>
          </a:p>
          <a:p>
            <a:pPr marL="514350" lvl="0" indent="-514350">
              <a:buFont typeface="+mj-lt"/>
              <a:buAutoNum type="arabicPeriod"/>
            </a:pPr>
            <a:endParaRPr lang="en-US" dirty="0"/>
          </a:p>
          <a:p>
            <a:endParaRPr lang="en-US" dirty="0"/>
          </a:p>
        </p:txBody>
      </p:sp>
      <p:pic>
        <p:nvPicPr>
          <p:cNvPr id="9" name="Audio 8">
            <a:hlinkClick r:id="" action="ppaction://media"/>
            <a:extLst>
              <a:ext uri="{FF2B5EF4-FFF2-40B4-BE49-F238E27FC236}">
                <a16:creationId xmlns:a16="http://schemas.microsoft.com/office/drawing/2014/main" id="{C5874833-8C22-4075-90AD-CC5FEC3D25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67565693"/>
      </p:ext>
    </p:extLst>
  </p:cSld>
  <p:clrMapOvr>
    <a:masterClrMapping/>
  </p:clrMapOvr>
  <mc:AlternateContent xmlns:mc="http://schemas.openxmlformats.org/markup-compatibility/2006">
    <mc:Choice xmlns:p14="http://schemas.microsoft.com/office/powerpoint/2010/main" Requires="p14">
      <p:transition spd="slow" p14:dur="2000" advTm="60331"/>
    </mc:Choice>
    <mc:Fallback>
      <p:transition spd="slow" advTm="60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54AA4-4B4F-4CB9-BFB2-E83440DC6288}"/>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Model 1 – Results and Performance</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A63D8FA7-1118-4D13-B16F-0D5475A84999}"/>
              </a:ext>
            </a:extLst>
          </p:cNvPr>
          <p:cNvSpPr>
            <a:spLocks noGrp="1"/>
          </p:cNvSpPr>
          <p:nvPr>
            <p:ph idx="1"/>
          </p:nvPr>
        </p:nvSpPr>
        <p:spPr>
          <a:xfrm>
            <a:off x="838200" y="2269173"/>
            <a:ext cx="10515600" cy="3101111"/>
          </a:xfrm>
        </p:spPr>
        <p:txBody>
          <a:bodyPr>
            <a:normAutofit lnSpcReduction="10000"/>
          </a:bodyPr>
          <a:lstStyle/>
          <a:p>
            <a:r>
              <a:rPr lang="en-US" sz="2400" dirty="0">
                <a:solidFill>
                  <a:schemeClr val="bg1"/>
                </a:solidFill>
              </a:rPr>
              <a:t>Regression Degrees: 2</a:t>
            </a:r>
          </a:p>
          <a:p>
            <a:r>
              <a:rPr lang="en-US" sz="2400" dirty="0">
                <a:solidFill>
                  <a:schemeClr val="bg1"/>
                </a:solidFill>
              </a:rPr>
              <a:t> Future days  </a:t>
            </a:r>
            <a:r>
              <a:rPr lang="en-US" sz="2400" dirty="0" err="1">
                <a:solidFill>
                  <a:schemeClr val="bg1"/>
                </a:solidFill>
              </a:rPr>
              <a:t>Spread_factor</a:t>
            </a:r>
            <a:r>
              <a:rPr lang="en-US" sz="2400" dirty="0">
                <a:solidFill>
                  <a:schemeClr val="bg1"/>
                </a:solidFill>
              </a:rPr>
              <a:t>  </a:t>
            </a:r>
            <a:r>
              <a:rPr lang="en-US" sz="2400" dirty="0" err="1">
                <a:solidFill>
                  <a:schemeClr val="bg1"/>
                </a:solidFill>
              </a:rPr>
              <a:t>Pred_positiveIncrease</a:t>
            </a:r>
            <a:r>
              <a:rPr lang="en-US" sz="2400" dirty="0">
                <a:solidFill>
                  <a:schemeClr val="bg1"/>
                </a:solidFill>
              </a:rPr>
              <a:t>  </a:t>
            </a:r>
            <a:r>
              <a:rPr lang="en-US" sz="2400" dirty="0" err="1">
                <a:solidFill>
                  <a:schemeClr val="bg1"/>
                </a:solidFill>
              </a:rPr>
              <a:t>Pred_Confirmed</a:t>
            </a:r>
            <a:endParaRPr lang="en-US" sz="2400" dirty="0">
              <a:solidFill>
                <a:schemeClr val="bg1"/>
              </a:solidFill>
            </a:endParaRPr>
          </a:p>
          <a:p>
            <a:r>
              <a:rPr lang="en-US" sz="2400" dirty="0">
                <a:solidFill>
                  <a:schemeClr val="bg1"/>
                </a:solidFill>
              </a:rPr>
              <a:t>0       		0.820594                   7104                          137793</a:t>
            </a:r>
          </a:p>
          <a:p>
            <a:r>
              <a:rPr lang="en-US" sz="2400" dirty="0">
                <a:solidFill>
                  <a:schemeClr val="bg1"/>
                </a:solidFill>
              </a:rPr>
              <a:t>1       		0.774053                   5498                          143291</a:t>
            </a:r>
          </a:p>
          <a:p>
            <a:r>
              <a:rPr lang="en-US" sz="2400" dirty="0">
                <a:solidFill>
                  <a:schemeClr val="bg1"/>
                </a:solidFill>
              </a:rPr>
              <a:t>2       		0.725973                   3991                          147282</a:t>
            </a:r>
          </a:p>
          <a:p>
            <a:r>
              <a:rPr lang="en-US" sz="2400" dirty="0">
                <a:solidFill>
                  <a:schemeClr val="bg1"/>
                </a:solidFill>
              </a:rPr>
              <a:t>3       		0.676354                   2699                          149981</a:t>
            </a:r>
          </a:p>
          <a:p>
            <a:r>
              <a:rPr lang="en-US" sz="2400" dirty="0">
                <a:solidFill>
                  <a:schemeClr val="bg1"/>
                </a:solidFill>
              </a:rPr>
              <a:t>4       		0.625196                   1687                          151668</a:t>
            </a:r>
          </a:p>
        </p:txBody>
      </p:sp>
      <p:sp>
        <p:nvSpPr>
          <p:cNvPr id="6" name="TextBox 5">
            <a:extLst>
              <a:ext uri="{FF2B5EF4-FFF2-40B4-BE49-F238E27FC236}">
                <a16:creationId xmlns:a16="http://schemas.microsoft.com/office/drawing/2014/main" id="{6A54B6BB-1BED-45EF-A59E-E14252E53A4B}"/>
              </a:ext>
            </a:extLst>
          </p:cNvPr>
          <p:cNvSpPr txBox="1"/>
          <p:nvPr/>
        </p:nvSpPr>
        <p:spPr>
          <a:xfrm>
            <a:off x="897636" y="5525105"/>
            <a:ext cx="10162250" cy="646331"/>
          </a:xfrm>
          <a:prstGeom prst="rect">
            <a:avLst/>
          </a:prstGeom>
          <a:noFill/>
        </p:spPr>
        <p:txBody>
          <a:bodyPr wrap="square" rtlCol="0">
            <a:spAutoFit/>
          </a:bodyPr>
          <a:lstStyle/>
          <a:p>
            <a:r>
              <a:rPr lang="en-US" dirty="0">
                <a:solidFill>
                  <a:schemeClr val="bg1"/>
                </a:solidFill>
              </a:rPr>
              <a:t>The spread factor and estimated predicted positive are declining with an increase in confirmed cases for future 5 days.</a:t>
            </a:r>
          </a:p>
        </p:txBody>
      </p:sp>
      <p:pic>
        <p:nvPicPr>
          <p:cNvPr id="15" name="Audio 14">
            <a:hlinkClick r:id="" action="ppaction://media"/>
            <a:extLst>
              <a:ext uri="{FF2B5EF4-FFF2-40B4-BE49-F238E27FC236}">
                <a16:creationId xmlns:a16="http://schemas.microsoft.com/office/drawing/2014/main" id="{58CFAB10-A71D-4AF3-8EE4-127F65FA68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4751591"/>
      </p:ext>
    </p:extLst>
  </p:cSld>
  <p:clrMapOvr>
    <a:masterClrMapping/>
  </p:clrMapOvr>
  <mc:AlternateContent xmlns:mc="http://schemas.openxmlformats.org/markup-compatibility/2006">
    <mc:Choice xmlns:p14="http://schemas.microsoft.com/office/powerpoint/2010/main" Requires="p14">
      <p:transition spd="slow" p14:dur="2000" advTm="13963"/>
    </mc:Choice>
    <mc:Fallback>
      <p:transition spd="slow" advTm="13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6"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97"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777EFF0-21F7-424B-8985-8D807747A649}"/>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Fitting and Evaluation of Model 1 at 2 Degrees</a:t>
            </a:r>
          </a:p>
        </p:txBody>
      </p:sp>
      <p:sp>
        <p:nvSpPr>
          <p:cNvPr id="4" name="TextBox 3">
            <a:extLst>
              <a:ext uri="{FF2B5EF4-FFF2-40B4-BE49-F238E27FC236}">
                <a16:creationId xmlns:a16="http://schemas.microsoft.com/office/drawing/2014/main" id="{C6482D0E-7655-433D-A886-69E9258AA2DF}"/>
              </a:ext>
            </a:extLst>
          </p:cNvPr>
          <p:cNvSpPr txBox="1"/>
          <p:nvPr/>
        </p:nvSpPr>
        <p:spPr>
          <a:xfrm>
            <a:off x="1424904" y="2494450"/>
            <a:ext cx="4053545" cy="356315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t>After fitting the model and testing it for next 5 future days, the curve is going down for future days based on the Spread factor and increase in the positive cases for New York. Through this model, the spread factor can be predicted. Therefore the potential increase in positive cases for future days can also be predicted.</a:t>
            </a:r>
          </a:p>
        </p:txBody>
      </p:sp>
      <p:pic>
        <p:nvPicPr>
          <p:cNvPr id="8194" name="Picture 2">
            <a:extLst>
              <a:ext uri="{FF2B5EF4-FFF2-40B4-BE49-F238E27FC236}">
                <a16:creationId xmlns:a16="http://schemas.microsoft.com/office/drawing/2014/main" id="{8FC5A4DE-96BC-4662-9512-CAEA3B2F17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38" b="1"/>
          <a:stretch/>
        </p:blipFill>
        <p:spPr bwMode="auto">
          <a:xfrm>
            <a:off x="6098892" y="2492376"/>
            <a:ext cx="4802404" cy="3563372"/>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7D213DBF-A4BE-4AFB-B087-96876ABA26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1392384"/>
      </p:ext>
    </p:extLst>
  </p:cSld>
  <p:clrMapOvr>
    <a:masterClrMapping/>
  </p:clrMapOvr>
  <mc:AlternateContent xmlns:mc="http://schemas.openxmlformats.org/markup-compatibility/2006">
    <mc:Choice xmlns:p14="http://schemas.microsoft.com/office/powerpoint/2010/main" Requires="p14">
      <p:transition spd="slow" p14:dur="2000" advTm="22349"/>
    </mc:Choice>
    <mc:Fallback>
      <p:transition spd="slow" advTm="22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54AA4-4B4F-4CB9-BFB2-E83440DC6288}"/>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Model 1 – Results and Performance</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A63D8FA7-1118-4D13-B16F-0D5475A84999}"/>
              </a:ext>
            </a:extLst>
          </p:cNvPr>
          <p:cNvSpPr>
            <a:spLocks noGrp="1"/>
          </p:cNvSpPr>
          <p:nvPr>
            <p:ph idx="1"/>
          </p:nvPr>
        </p:nvSpPr>
        <p:spPr>
          <a:xfrm>
            <a:off x="838200" y="2269173"/>
            <a:ext cx="10515600" cy="3101111"/>
          </a:xfrm>
        </p:spPr>
        <p:txBody>
          <a:bodyPr>
            <a:normAutofit fontScale="92500" lnSpcReduction="10000"/>
          </a:bodyPr>
          <a:lstStyle/>
          <a:p>
            <a:r>
              <a:rPr lang="en-US" dirty="0">
                <a:solidFill>
                  <a:schemeClr val="bg1"/>
                </a:solidFill>
              </a:rPr>
              <a:t>Regression Degrees: 3</a:t>
            </a:r>
          </a:p>
          <a:p>
            <a:r>
              <a:rPr lang="en-US" dirty="0">
                <a:solidFill>
                  <a:schemeClr val="bg1"/>
                </a:solidFill>
              </a:rPr>
              <a:t>   </a:t>
            </a:r>
            <a:r>
              <a:rPr lang="en-US" dirty="0" err="1">
                <a:solidFill>
                  <a:schemeClr val="bg1"/>
                </a:solidFill>
              </a:rPr>
              <a:t>Spread_factor</a:t>
            </a:r>
            <a:r>
              <a:rPr lang="en-US" dirty="0">
                <a:solidFill>
                  <a:schemeClr val="bg1"/>
                </a:solidFill>
              </a:rPr>
              <a:t>  </a:t>
            </a:r>
            <a:r>
              <a:rPr lang="en-US" dirty="0" err="1">
                <a:solidFill>
                  <a:schemeClr val="bg1"/>
                </a:solidFill>
              </a:rPr>
              <a:t>Pred_positiveIncrease</a:t>
            </a:r>
            <a:r>
              <a:rPr lang="en-US" dirty="0">
                <a:solidFill>
                  <a:schemeClr val="bg1"/>
                </a:solidFill>
              </a:rPr>
              <a:t>  </a:t>
            </a:r>
            <a:r>
              <a:rPr lang="en-US" dirty="0" err="1">
                <a:solidFill>
                  <a:schemeClr val="bg1"/>
                </a:solidFill>
              </a:rPr>
              <a:t>Pred_Confirmed</a:t>
            </a:r>
            <a:endParaRPr lang="en-US" dirty="0">
              <a:solidFill>
                <a:schemeClr val="bg1"/>
              </a:solidFill>
            </a:endParaRPr>
          </a:p>
          <a:p>
            <a:r>
              <a:rPr lang="en-US" dirty="0">
                <a:solidFill>
                  <a:schemeClr val="bg1"/>
                </a:solidFill>
              </a:rPr>
              <a:t>0       0.901578                   7805                  138494</a:t>
            </a:r>
          </a:p>
          <a:p>
            <a:r>
              <a:rPr lang="en-US" dirty="0">
                <a:solidFill>
                  <a:schemeClr val="bg1"/>
                </a:solidFill>
              </a:rPr>
              <a:t>1       0.884485                   6903                  145397</a:t>
            </a:r>
          </a:p>
          <a:p>
            <a:r>
              <a:rPr lang="en-US" dirty="0">
                <a:solidFill>
                  <a:schemeClr val="bg1"/>
                </a:solidFill>
              </a:rPr>
              <a:t>2       0.870184                   6006                  151403</a:t>
            </a:r>
          </a:p>
          <a:p>
            <a:r>
              <a:rPr lang="en-US" dirty="0">
                <a:solidFill>
                  <a:schemeClr val="bg1"/>
                </a:solidFill>
              </a:rPr>
              <a:t>3       0.858923                   5158                  156561</a:t>
            </a:r>
          </a:p>
          <a:p>
            <a:r>
              <a:rPr lang="en-US" dirty="0">
                <a:solidFill>
                  <a:schemeClr val="bg1"/>
                </a:solidFill>
              </a:rPr>
              <a:t>4       0.850947                   4389                  160950</a:t>
            </a:r>
          </a:p>
        </p:txBody>
      </p:sp>
      <p:sp>
        <p:nvSpPr>
          <p:cNvPr id="6" name="TextBox 5">
            <a:extLst>
              <a:ext uri="{FF2B5EF4-FFF2-40B4-BE49-F238E27FC236}">
                <a16:creationId xmlns:a16="http://schemas.microsoft.com/office/drawing/2014/main" id="{6A54B6BB-1BED-45EF-A59E-E14252E53A4B}"/>
              </a:ext>
            </a:extLst>
          </p:cNvPr>
          <p:cNvSpPr txBox="1"/>
          <p:nvPr/>
        </p:nvSpPr>
        <p:spPr>
          <a:xfrm>
            <a:off x="897636" y="5525105"/>
            <a:ext cx="10162250" cy="646331"/>
          </a:xfrm>
          <a:prstGeom prst="rect">
            <a:avLst/>
          </a:prstGeom>
          <a:noFill/>
        </p:spPr>
        <p:txBody>
          <a:bodyPr wrap="square" rtlCol="0">
            <a:spAutoFit/>
          </a:bodyPr>
          <a:lstStyle/>
          <a:p>
            <a:r>
              <a:rPr lang="en-US" dirty="0">
                <a:solidFill>
                  <a:schemeClr val="bg1"/>
                </a:solidFill>
              </a:rPr>
              <a:t>The spread factor and estimated predicted positive is declining with an increase in confirmed cases for future 5 days.</a:t>
            </a:r>
          </a:p>
        </p:txBody>
      </p:sp>
      <p:pic>
        <p:nvPicPr>
          <p:cNvPr id="12" name="Audio 11">
            <a:hlinkClick r:id="" action="ppaction://media"/>
            <a:extLst>
              <a:ext uri="{FF2B5EF4-FFF2-40B4-BE49-F238E27FC236}">
                <a16:creationId xmlns:a16="http://schemas.microsoft.com/office/drawing/2014/main" id="{95613CFA-DCC2-4C29-BE67-1265C30AD9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0381567"/>
      </p:ext>
    </p:extLst>
  </p:cSld>
  <p:clrMapOvr>
    <a:masterClrMapping/>
  </p:clrMapOvr>
  <mc:AlternateContent xmlns:mc="http://schemas.openxmlformats.org/markup-compatibility/2006">
    <mc:Choice xmlns:p14="http://schemas.microsoft.com/office/powerpoint/2010/main" Requires="p14">
      <p:transition spd="slow" p14:dur="2000" advTm="14014"/>
    </mc:Choice>
    <mc:Fallback>
      <p:transition spd="slow" advTm="14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00F7-994D-4308-AC94-CE15CBEC323F}"/>
              </a:ext>
            </a:extLst>
          </p:cNvPr>
          <p:cNvSpPr>
            <a:spLocks noGrp="1"/>
          </p:cNvSpPr>
          <p:nvPr>
            <p:ph type="title"/>
          </p:nvPr>
        </p:nvSpPr>
        <p:spPr/>
        <p:txBody>
          <a:bodyPr/>
          <a:lstStyle/>
          <a:p>
            <a:pPr algn="ctr"/>
            <a:r>
              <a:rPr lang="en-US" sz="3600" dirty="0"/>
              <a:t>Fitting and Evaluation of Model 1 at 3 Degrees </a:t>
            </a:r>
            <a:r>
              <a:rPr lang="en-US" dirty="0">
                <a:solidFill>
                  <a:srgbClr val="FFFFFF"/>
                </a:solidFill>
              </a:rPr>
              <a:t>Degrees</a:t>
            </a:r>
            <a:endParaRPr lang="en-US" dirty="0"/>
          </a:p>
        </p:txBody>
      </p:sp>
      <p:pic>
        <p:nvPicPr>
          <p:cNvPr id="6" name="Audio 5">
            <a:hlinkClick r:id="" action="ppaction://media"/>
            <a:extLst>
              <a:ext uri="{FF2B5EF4-FFF2-40B4-BE49-F238E27FC236}">
                <a16:creationId xmlns:a16="http://schemas.microsoft.com/office/drawing/2014/main" id="{A02524F6-496F-49E0-B043-FA6DB8272C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2050" name="Picture 2">
            <a:extLst>
              <a:ext uri="{FF2B5EF4-FFF2-40B4-BE49-F238E27FC236}">
                <a16:creationId xmlns:a16="http://schemas.microsoft.com/office/drawing/2014/main" id="{92C56929-3B12-4505-B326-08CE6986A75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44341" y="2235591"/>
            <a:ext cx="4903317" cy="3531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503288"/>
      </p:ext>
    </p:extLst>
  </p:cSld>
  <p:clrMapOvr>
    <a:masterClrMapping/>
  </p:clrMapOvr>
  <mc:AlternateContent xmlns:mc="http://schemas.openxmlformats.org/markup-compatibility/2006">
    <mc:Choice xmlns:p14="http://schemas.microsoft.com/office/powerpoint/2010/main" Requires="p14">
      <p:transition spd="slow" p14:dur="2000" advTm="7036"/>
    </mc:Choice>
    <mc:Fallback>
      <p:transition spd="slow" advTm="7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54AA4-4B4F-4CB9-BFB2-E83440DC6288}"/>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Model 1 – Results and Performance</a:t>
            </a:r>
          </a:p>
        </p:txBody>
      </p:sp>
      <p:cxnSp>
        <p:nvCxnSpPr>
          <p:cNvPr id="10"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A63D8FA7-1118-4D13-B16F-0D5475A84999}"/>
              </a:ext>
            </a:extLst>
          </p:cNvPr>
          <p:cNvSpPr>
            <a:spLocks noGrp="1"/>
          </p:cNvSpPr>
          <p:nvPr>
            <p:ph idx="1"/>
          </p:nvPr>
        </p:nvSpPr>
        <p:spPr>
          <a:xfrm>
            <a:off x="838200" y="2269173"/>
            <a:ext cx="10515600" cy="3101111"/>
          </a:xfrm>
        </p:spPr>
        <p:txBody>
          <a:bodyPr>
            <a:normAutofit fontScale="92500" lnSpcReduction="10000"/>
          </a:bodyPr>
          <a:lstStyle/>
          <a:p>
            <a:r>
              <a:rPr lang="en-US" dirty="0"/>
              <a:t> </a:t>
            </a:r>
            <a:r>
              <a:rPr lang="en-US" dirty="0">
                <a:solidFill>
                  <a:schemeClr val="bg1"/>
                </a:solidFill>
              </a:rPr>
              <a:t>Regression Degrees: 4</a:t>
            </a:r>
          </a:p>
          <a:p>
            <a:r>
              <a:rPr lang="en-US" dirty="0">
                <a:solidFill>
                  <a:schemeClr val="bg1"/>
                </a:solidFill>
              </a:rPr>
              <a:t>   </a:t>
            </a:r>
            <a:r>
              <a:rPr lang="en-US" dirty="0" err="1">
                <a:solidFill>
                  <a:schemeClr val="bg1"/>
                </a:solidFill>
              </a:rPr>
              <a:t>Spread_factor</a:t>
            </a:r>
            <a:r>
              <a:rPr lang="en-US" dirty="0">
                <a:solidFill>
                  <a:schemeClr val="bg1"/>
                </a:solidFill>
              </a:rPr>
              <a:t>   </a:t>
            </a:r>
            <a:r>
              <a:rPr lang="en-US" dirty="0" err="1">
                <a:solidFill>
                  <a:schemeClr val="bg1"/>
                </a:solidFill>
              </a:rPr>
              <a:t>Pred_positiveIncrease</a:t>
            </a:r>
            <a:r>
              <a:rPr lang="en-US" dirty="0">
                <a:solidFill>
                  <a:schemeClr val="bg1"/>
                </a:solidFill>
              </a:rPr>
              <a:t>  </a:t>
            </a:r>
            <a:r>
              <a:rPr lang="en-US" dirty="0" err="1">
                <a:solidFill>
                  <a:schemeClr val="bg1"/>
                </a:solidFill>
              </a:rPr>
              <a:t>Pred_Confirmed</a:t>
            </a:r>
            <a:endParaRPr lang="en-US" dirty="0">
              <a:solidFill>
                <a:schemeClr val="bg1"/>
              </a:solidFill>
            </a:endParaRPr>
          </a:p>
          <a:p>
            <a:r>
              <a:rPr lang="en-US" dirty="0">
                <a:solidFill>
                  <a:schemeClr val="bg1"/>
                </a:solidFill>
              </a:rPr>
              <a:t>0       1.379318                  11942                   142631</a:t>
            </a:r>
          </a:p>
          <a:p>
            <a:r>
              <a:rPr lang="en-US" dirty="0">
                <a:solidFill>
                  <a:schemeClr val="bg1"/>
                </a:solidFill>
              </a:rPr>
              <a:t>1       1.651766                  19725                   162356</a:t>
            </a:r>
          </a:p>
          <a:p>
            <a:r>
              <a:rPr lang="en-US" dirty="0">
                <a:solidFill>
                  <a:schemeClr val="bg1"/>
                </a:solidFill>
              </a:rPr>
              <a:t>2       2.003647                  39521                   201877</a:t>
            </a:r>
          </a:p>
          <a:p>
            <a:r>
              <a:rPr lang="en-US" dirty="0">
                <a:solidFill>
                  <a:schemeClr val="bg1"/>
                </a:solidFill>
              </a:rPr>
              <a:t>3       2.445430                  96645                   298522</a:t>
            </a:r>
          </a:p>
          <a:p>
            <a:r>
              <a:rPr lang="en-US" dirty="0">
                <a:solidFill>
                  <a:schemeClr val="bg1"/>
                </a:solidFill>
              </a:rPr>
              <a:t>4       2.988148                 288789                  587311</a:t>
            </a:r>
          </a:p>
        </p:txBody>
      </p:sp>
      <p:sp>
        <p:nvSpPr>
          <p:cNvPr id="6" name="TextBox 5">
            <a:extLst>
              <a:ext uri="{FF2B5EF4-FFF2-40B4-BE49-F238E27FC236}">
                <a16:creationId xmlns:a16="http://schemas.microsoft.com/office/drawing/2014/main" id="{6A54B6BB-1BED-45EF-A59E-E14252E53A4B}"/>
              </a:ext>
            </a:extLst>
          </p:cNvPr>
          <p:cNvSpPr txBox="1"/>
          <p:nvPr/>
        </p:nvSpPr>
        <p:spPr>
          <a:xfrm>
            <a:off x="897636" y="5525105"/>
            <a:ext cx="10162250" cy="646331"/>
          </a:xfrm>
          <a:prstGeom prst="rect">
            <a:avLst/>
          </a:prstGeom>
          <a:noFill/>
        </p:spPr>
        <p:txBody>
          <a:bodyPr wrap="square" rtlCol="0">
            <a:spAutoFit/>
          </a:bodyPr>
          <a:lstStyle/>
          <a:p>
            <a:r>
              <a:rPr lang="en-US" dirty="0">
                <a:solidFill>
                  <a:schemeClr val="bg1"/>
                </a:solidFill>
              </a:rPr>
              <a:t>The spread factor, estimated predicted positive, and confirmed shows an increase in cases for future 5 days.</a:t>
            </a:r>
          </a:p>
        </p:txBody>
      </p:sp>
      <p:pic>
        <p:nvPicPr>
          <p:cNvPr id="11" name="Audio 10">
            <a:hlinkClick r:id="" action="ppaction://media"/>
            <a:extLst>
              <a:ext uri="{FF2B5EF4-FFF2-40B4-BE49-F238E27FC236}">
                <a16:creationId xmlns:a16="http://schemas.microsoft.com/office/drawing/2014/main" id="{9361162C-621A-441D-9E2E-C45B190E9F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81229892"/>
      </p:ext>
    </p:extLst>
  </p:cSld>
  <p:clrMapOvr>
    <a:masterClrMapping/>
  </p:clrMapOvr>
  <mc:AlternateContent xmlns:mc="http://schemas.openxmlformats.org/markup-compatibility/2006">
    <mc:Choice xmlns:p14="http://schemas.microsoft.com/office/powerpoint/2010/main" Requires="p14">
      <p:transition spd="slow" p14:dur="2000" advTm="14684"/>
    </mc:Choice>
    <mc:Fallback>
      <p:transition spd="slow" advTm="14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EBAF6-FBDB-4B3F-8385-B214E800B9FE}"/>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DA7F1AAD-4973-4ED4-A8F0-9D6508E27DC9}"/>
              </a:ext>
            </a:extLst>
          </p:cNvPr>
          <p:cNvSpPr>
            <a:spLocks noGrp="1"/>
          </p:cNvSpPr>
          <p:nvPr>
            <p:ph idx="1"/>
          </p:nvPr>
        </p:nvSpPr>
        <p:spPr/>
        <p:txBody>
          <a:bodyPr>
            <a:normAutofit fontScale="92500" lnSpcReduction="10000"/>
          </a:bodyPr>
          <a:lstStyle/>
          <a:p>
            <a:pPr marL="0" indent="0">
              <a:buNone/>
            </a:pPr>
            <a:r>
              <a:rPr lang="en-US" dirty="0"/>
              <a:t>Different parts of the country are experiencing different level of activity of this virus.  At the very beginning, the testing was problematic due to shortage of supplies and lack of testing facilities. In the United States, they have partnered with private hospital laboratories to revamp testing.  More people are beginning to test positive and the numbers are increasing.  In the meantime, most states have mandated that only essential employees to go to work and closed all non-essential businesses.  </a:t>
            </a:r>
          </a:p>
          <a:p>
            <a:pPr marL="0" indent="0">
              <a:buNone/>
            </a:pPr>
            <a:r>
              <a:rPr lang="en-US" dirty="0"/>
              <a:t>This process is still a learning curve for everyone.  As time progress more information will be discovered and distributed. Most of the measures are geared toward flattening the curve.  In my approach, I will attempt to use the best available dataset to predict the spread factor to see the effectiveness of measures taken to flatten the curve.</a:t>
            </a:r>
          </a:p>
          <a:p>
            <a:pPr marL="0" indent="0">
              <a:buNone/>
            </a:pPr>
            <a:endParaRPr lang="en-US" sz="2400" dirty="0"/>
          </a:p>
        </p:txBody>
      </p:sp>
      <p:pic>
        <p:nvPicPr>
          <p:cNvPr id="34" name="Audio 33">
            <a:hlinkClick r:id="" action="ppaction://media"/>
            <a:extLst>
              <a:ext uri="{FF2B5EF4-FFF2-40B4-BE49-F238E27FC236}">
                <a16:creationId xmlns:a16="http://schemas.microsoft.com/office/drawing/2014/main" id="{AB770172-EFCF-48DA-9BEF-22A47CE78A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24601471"/>
      </p:ext>
    </p:extLst>
  </p:cSld>
  <p:clrMapOvr>
    <a:masterClrMapping/>
  </p:clrMapOvr>
  <mc:AlternateContent xmlns:mc="http://schemas.openxmlformats.org/markup-compatibility/2006">
    <mc:Choice xmlns:p14="http://schemas.microsoft.com/office/powerpoint/2010/main" Requires="p14">
      <p:transition spd="slow" p14:dur="2000" advTm="59926"/>
    </mc:Choice>
    <mc:Fallback>
      <p:transition spd="slow" advTm="59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00F7-994D-4308-AC94-CE15CBEC323F}"/>
              </a:ext>
            </a:extLst>
          </p:cNvPr>
          <p:cNvSpPr>
            <a:spLocks noGrp="1"/>
          </p:cNvSpPr>
          <p:nvPr>
            <p:ph type="title"/>
          </p:nvPr>
        </p:nvSpPr>
        <p:spPr/>
        <p:txBody>
          <a:bodyPr>
            <a:normAutofit/>
          </a:bodyPr>
          <a:lstStyle/>
          <a:p>
            <a:pPr algn="ctr"/>
            <a:r>
              <a:rPr lang="en-US" sz="3600" dirty="0"/>
              <a:t>Fitting and Evaluation of Model 1 at 4 Degrees </a:t>
            </a:r>
            <a:r>
              <a:rPr lang="en-US" sz="3600" dirty="0">
                <a:solidFill>
                  <a:srgbClr val="FFFFFF"/>
                </a:solidFill>
              </a:rPr>
              <a:t>Degree</a:t>
            </a:r>
            <a:endParaRPr lang="en-US" sz="3600" dirty="0"/>
          </a:p>
        </p:txBody>
      </p:sp>
      <p:pic>
        <p:nvPicPr>
          <p:cNvPr id="8" name="Audio 7">
            <a:hlinkClick r:id="" action="ppaction://media"/>
            <a:extLst>
              <a:ext uri="{FF2B5EF4-FFF2-40B4-BE49-F238E27FC236}">
                <a16:creationId xmlns:a16="http://schemas.microsoft.com/office/drawing/2014/main" id="{719B8779-CBCA-4314-A970-A4A095EB00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3074" name="Picture 2">
            <a:extLst>
              <a:ext uri="{FF2B5EF4-FFF2-40B4-BE49-F238E27FC236}">
                <a16:creationId xmlns:a16="http://schemas.microsoft.com/office/drawing/2014/main" id="{7415E050-0CDA-488D-AD7A-05CC842C65D1}"/>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44341" y="2235591"/>
            <a:ext cx="4903317" cy="3531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621233"/>
      </p:ext>
    </p:extLst>
  </p:cSld>
  <p:clrMapOvr>
    <a:masterClrMapping/>
  </p:clrMapOvr>
  <mc:AlternateContent xmlns:mc="http://schemas.openxmlformats.org/markup-compatibility/2006">
    <mc:Choice xmlns:p14="http://schemas.microsoft.com/office/powerpoint/2010/main" Requires="p14">
      <p:transition spd="slow" p14:dur="2000" advTm="4301"/>
    </mc:Choice>
    <mc:Fallback>
      <p:transition spd="slow" advTm="4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7CAFD-42A2-4122-A867-5148EAA8825E}"/>
              </a:ext>
            </a:extLst>
          </p:cNvPr>
          <p:cNvSpPr>
            <a:spLocks noGrp="1"/>
          </p:cNvSpPr>
          <p:nvPr>
            <p:ph type="title"/>
          </p:nvPr>
        </p:nvSpPr>
        <p:spPr>
          <a:xfrm>
            <a:off x="686834" y="1153572"/>
            <a:ext cx="3200400" cy="4461163"/>
          </a:xfrm>
        </p:spPr>
        <p:txBody>
          <a:bodyPr>
            <a:normAutofit/>
          </a:bodyPr>
          <a:lstStyle/>
          <a:p>
            <a:r>
              <a:rPr lang="en-US" b="1">
                <a:solidFill>
                  <a:srgbClr val="FFFFFF"/>
                </a:solidFill>
              </a:rPr>
              <a:t>Model Validation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731E457-7E50-4A42-B30F-1C69AA5C9FF8}"/>
              </a:ext>
            </a:extLst>
          </p:cNvPr>
          <p:cNvSpPr>
            <a:spLocks noGrp="1"/>
          </p:cNvSpPr>
          <p:nvPr>
            <p:ph idx="1"/>
          </p:nvPr>
        </p:nvSpPr>
        <p:spPr>
          <a:xfrm>
            <a:off x="4447309" y="977900"/>
            <a:ext cx="6702653" cy="5199063"/>
          </a:xfrm>
        </p:spPr>
        <p:txBody>
          <a:bodyPr anchor="ctr">
            <a:normAutofit/>
          </a:bodyPr>
          <a:lstStyle/>
          <a:p>
            <a:pPr marL="0" indent="0">
              <a:buNone/>
            </a:pPr>
            <a:r>
              <a:rPr lang="en-US" sz="2400" b="1" dirty="0"/>
              <a:t>RMSE Increases As You Move To Different Degrees</a:t>
            </a:r>
          </a:p>
          <a:p>
            <a:pPr marL="457200" indent="-457200">
              <a:buFont typeface="+mj-lt"/>
              <a:buAutoNum type="arabicPeriod"/>
            </a:pPr>
            <a:r>
              <a:rPr lang="en-US" sz="2200" dirty="0"/>
              <a:t>2 Degrees</a:t>
            </a:r>
          </a:p>
          <a:p>
            <a:pPr marL="457200" lvl="1" indent="0">
              <a:buNone/>
            </a:pPr>
            <a:r>
              <a:rPr lang="en-US" sz="1800" dirty="0"/>
              <a:t>Root Mean Squared Value = 0.3638</a:t>
            </a:r>
          </a:p>
          <a:p>
            <a:pPr marL="457200" lvl="1" indent="0">
              <a:buNone/>
            </a:pPr>
            <a:r>
              <a:rPr lang="en-US" sz="1800" dirty="0"/>
              <a:t>Mean Absolute Percentage Error= 32.45%</a:t>
            </a:r>
          </a:p>
          <a:p>
            <a:pPr marL="457200" lvl="1" indent="0">
              <a:buNone/>
            </a:pPr>
            <a:r>
              <a:rPr lang="en-US" sz="1800" dirty="0"/>
              <a:t>Accuracy = 67.55%</a:t>
            </a:r>
          </a:p>
          <a:p>
            <a:pPr marL="457200" indent="-457200">
              <a:buFont typeface="+mj-lt"/>
              <a:buAutoNum type="arabicPeriod"/>
            </a:pPr>
            <a:r>
              <a:rPr lang="en-US" sz="2200" dirty="0"/>
              <a:t>3 Degrees</a:t>
            </a:r>
          </a:p>
          <a:p>
            <a:pPr marL="457200" lvl="1" indent="0">
              <a:buNone/>
            </a:pPr>
            <a:r>
              <a:rPr lang="en-US" sz="1800" dirty="0"/>
              <a:t>Root Mean Squared Value = 0.6328</a:t>
            </a:r>
          </a:p>
          <a:p>
            <a:pPr marL="457200" lvl="1" indent="0">
              <a:buNone/>
            </a:pPr>
            <a:r>
              <a:rPr lang="en-US" sz="1800" dirty="0"/>
              <a:t>Mean Absolute Percentage Error= 59.61%</a:t>
            </a:r>
          </a:p>
          <a:p>
            <a:pPr marL="457200" lvl="1" indent="0">
              <a:buNone/>
            </a:pPr>
            <a:r>
              <a:rPr lang="en-US" sz="1800" dirty="0"/>
              <a:t>Accuracy = 67.55%</a:t>
            </a:r>
          </a:p>
          <a:p>
            <a:pPr marL="457200" indent="-457200">
              <a:buFont typeface="+mj-lt"/>
              <a:buAutoNum type="arabicPeriod"/>
            </a:pPr>
            <a:r>
              <a:rPr lang="en-US" sz="2200" dirty="0"/>
              <a:t>4 Degree </a:t>
            </a:r>
          </a:p>
          <a:p>
            <a:pPr marL="457200" lvl="1" indent="0">
              <a:buNone/>
            </a:pPr>
            <a:r>
              <a:rPr lang="en-US" sz="1800" dirty="0"/>
              <a:t>Root Mean Squared Value = 0.3725</a:t>
            </a:r>
          </a:p>
          <a:p>
            <a:pPr marL="457200" lvl="1" indent="0">
              <a:buNone/>
            </a:pPr>
            <a:r>
              <a:rPr lang="en-US" sz="1800" dirty="0"/>
              <a:t>Mean Absolute Percentage Error= 31.01%</a:t>
            </a:r>
          </a:p>
          <a:p>
            <a:pPr marL="457200" lvl="1" indent="0">
              <a:buNone/>
            </a:pPr>
            <a:r>
              <a:rPr lang="en-US" sz="1800" dirty="0"/>
              <a:t>Accuracy = 68.99%</a:t>
            </a:r>
          </a:p>
          <a:p>
            <a:pPr lvl="1"/>
            <a:endParaRPr lang="en-US" dirty="0"/>
          </a:p>
          <a:p>
            <a:pPr marL="0" indent="0">
              <a:buNone/>
            </a:pPr>
            <a:endParaRPr lang="en-US" dirty="0"/>
          </a:p>
        </p:txBody>
      </p:sp>
      <p:sp>
        <p:nvSpPr>
          <p:cNvPr id="4" name="Rectangle 1">
            <a:extLst>
              <a:ext uri="{FF2B5EF4-FFF2-40B4-BE49-F238E27FC236}">
                <a16:creationId xmlns:a16="http://schemas.microsoft.com/office/drawing/2014/main" id="{09286B7D-2D2E-44F0-A40B-577E1F3D012B}"/>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6" name="Audio 15">
            <a:hlinkClick r:id="" action="ppaction://media"/>
            <a:extLst>
              <a:ext uri="{FF2B5EF4-FFF2-40B4-BE49-F238E27FC236}">
                <a16:creationId xmlns:a16="http://schemas.microsoft.com/office/drawing/2014/main" id="{A574BDB2-CF57-467A-A392-6BB31C15A5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70018182"/>
      </p:ext>
    </p:extLst>
  </p:cSld>
  <p:clrMapOvr>
    <a:masterClrMapping/>
  </p:clrMapOvr>
  <mc:AlternateContent xmlns:mc="http://schemas.openxmlformats.org/markup-compatibility/2006">
    <mc:Choice xmlns:p14="http://schemas.microsoft.com/office/powerpoint/2010/main" Requires="p14">
      <p:transition spd="slow" p14:dur="2000" advTm="22406"/>
    </mc:Choice>
    <mc:Fallback>
      <p:transition spd="slow" advTm="22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6D83F1D-D9C0-4BA1-93A2-B808C1F19D6F}"/>
              </a:ext>
            </a:extLst>
          </p:cNvPr>
          <p:cNvSpPr>
            <a:spLocks noGrp="1"/>
          </p:cNvSpPr>
          <p:nvPr>
            <p:ph type="title"/>
          </p:nvPr>
        </p:nvSpPr>
        <p:spPr>
          <a:xfrm>
            <a:off x="838200" y="365125"/>
            <a:ext cx="5393361" cy="1325563"/>
          </a:xfrm>
        </p:spPr>
        <p:txBody>
          <a:bodyPr>
            <a:normAutofit/>
          </a:bodyPr>
          <a:lstStyle/>
          <a:p>
            <a:r>
              <a:rPr lang="en-US" sz="4000" dirty="0"/>
              <a:t>Best Model at 2 Degrees</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Content Placeholder 2">
            <a:extLst>
              <a:ext uri="{FF2B5EF4-FFF2-40B4-BE49-F238E27FC236}">
                <a16:creationId xmlns:a16="http://schemas.microsoft.com/office/drawing/2014/main" id="{CB8B8FFA-7ACD-4211-89FF-967EBECE1E1E}"/>
              </a:ext>
            </a:extLst>
          </p:cNvPr>
          <p:cNvSpPr>
            <a:spLocks noGrp="1"/>
          </p:cNvSpPr>
          <p:nvPr>
            <p:ph idx="1"/>
          </p:nvPr>
        </p:nvSpPr>
        <p:spPr>
          <a:xfrm>
            <a:off x="838200" y="1825625"/>
            <a:ext cx="5393361" cy="4351338"/>
          </a:xfrm>
        </p:spPr>
        <p:txBody>
          <a:bodyPr>
            <a:normAutofit/>
          </a:bodyPr>
          <a:lstStyle/>
          <a:p>
            <a:r>
              <a:rPr lang="en-US" sz="1400" dirty="0"/>
              <a:t>The idea is to remove last 5 day's spread factor value from the training dataset and allow the model to learn without the last 5 day's values. Then, the model is used to produce predictions of the 5 days that were removed from the dataset. The predications is compared to what had happened in actual by calculating different error metrics like calculate the root mean squared error and mean absolute percentage error(MAPE). Ideally, a MAPE of &lt;35-40% would categorize the model as a good predictive model.</a:t>
            </a:r>
          </a:p>
          <a:p>
            <a:pPr marL="0" indent="0">
              <a:buNone/>
            </a:pPr>
            <a:r>
              <a:rPr lang="en-US" sz="1400" dirty="0"/>
              <a:t>       </a:t>
            </a:r>
            <a:r>
              <a:rPr lang="en-US" sz="1400" b="1" dirty="0"/>
              <a:t>Root Mean Squared Value </a:t>
            </a:r>
            <a:r>
              <a:rPr lang="en-US" sz="1400" dirty="0"/>
              <a:t>= 0.3638</a:t>
            </a:r>
          </a:p>
          <a:p>
            <a:pPr marL="0" indent="0">
              <a:buNone/>
            </a:pPr>
            <a:r>
              <a:rPr lang="en-US" sz="1400" dirty="0"/>
              <a:t>       </a:t>
            </a:r>
            <a:r>
              <a:rPr lang="en-US" sz="1400" b="1" dirty="0"/>
              <a:t>Mean Absolute Percentage Error </a:t>
            </a:r>
            <a:r>
              <a:rPr lang="en-US" sz="1400" dirty="0"/>
              <a:t>= 32.45 %</a:t>
            </a:r>
          </a:p>
          <a:p>
            <a:pPr marL="0" indent="0">
              <a:buNone/>
            </a:pPr>
            <a:r>
              <a:rPr lang="en-US" sz="1400" dirty="0"/>
              <a:t>      </a:t>
            </a:r>
            <a:r>
              <a:rPr lang="en-US" sz="1400" b="1" dirty="0"/>
              <a:t> Accuracy </a:t>
            </a:r>
            <a:r>
              <a:rPr lang="en-US" sz="1400" dirty="0"/>
              <a:t>= 67.35%</a:t>
            </a:r>
          </a:p>
          <a:p>
            <a:r>
              <a:rPr lang="en-US" sz="1400" dirty="0"/>
              <a:t>The model tested at 2 degrees gives a MAPE of 32.45%  which is a good number as expected. However, this would get better as more data is added and is used in the model which is the beauty of machine learning model.  The models get better with more data.</a:t>
            </a:r>
          </a:p>
          <a:p>
            <a:r>
              <a:rPr lang="en-US" sz="1400" dirty="0"/>
              <a:t>The Spread Factor declined in future for NY based on our polynomial regression output</a:t>
            </a:r>
            <a:r>
              <a:rPr lang="en-US" sz="1100" dirty="0"/>
              <a:t>.</a:t>
            </a:r>
          </a:p>
        </p:txBody>
      </p:sp>
      <p:sp>
        <p:nvSpPr>
          <p:cNvPr id="23"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6" descr="Error">
            <a:extLst>
              <a:ext uri="{FF2B5EF4-FFF2-40B4-BE49-F238E27FC236}">
                <a16:creationId xmlns:a16="http://schemas.microsoft.com/office/drawing/2014/main" id="{0B153CE7-0DFB-404B-9D93-6C09429348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13" name="Audio 12">
            <a:hlinkClick r:id="" action="ppaction://media"/>
            <a:extLst>
              <a:ext uri="{FF2B5EF4-FFF2-40B4-BE49-F238E27FC236}">
                <a16:creationId xmlns:a16="http://schemas.microsoft.com/office/drawing/2014/main" id="{CCCF6B6B-6E39-4ADF-B1A5-F9F8D91737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60451339"/>
      </p:ext>
    </p:extLst>
  </p:cSld>
  <p:clrMapOvr>
    <a:masterClrMapping/>
  </p:clrMapOvr>
  <mc:AlternateContent xmlns:mc="http://schemas.openxmlformats.org/markup-compatibility/2006">
    <mc:Choice xmlns:p14="http://schemas.microsoft.com/office/powerpoint/2010/main" Requires="p14">
      <p:transition spd="slow" p14:dur="2000" advTm="89751"/>
    </mc:Choice>
    <mc:Fallback>
      <p:transition spd="slow" advTm="89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608BF-9DB5-4E40-BE6D-836ABF2639D8}"/>
              </a:ext>
            </a:extLst>
          </p:cNvPr>
          <p:cNvSpPr>
            <a:spLocks noGrp="1"/>
          </p:cNvSpPr>
          <p:nvPr>
            <p:ph type="title"/>
          </p:nvPr>
        </p:nvSpPr>
        <p:spPr>
          <a:xfrm>
            <a:off x="838200" y="1"/>
            <a:ext cx="10515600" cy="776288"/>
          </a:xfrm>
        </p:spPr>
        <p:txBody>
          <a:bodyPr/>
          <a:lstStyle/>
          <a:p>
            <a:pPr algn="ctr"/>
            <a:r>
              <a:rPr lang="en-US"/>
              <a:t>Correlation Plot</a:t>
            </a:r>
            <a:endParaRPr lang="en-US" dirty="0"/>
          </a:p>
        </p:txBody>
      </p:sp>
      <p:pic>
        <p:nvPicPr>
          <p:cNvPr id="7170" name="Picture 2">
            <a:extLst>
              <a:ext uri="{FF2B5EF4-FFF2-40B4-BE49-F238E27FC236}">
                <a16:creationId xmlns:a16="http://schemas.microsoft.com/office/drawing/2014/main" id="{6941C855-99E4-471D-B57A-2028D517D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7784" y="2603499"/>
            <a:ext cx="9476016" cy="41214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C215C3-478A-4874-8B38-44F29724B8BA}"/>
              </a:ext>
            </a:extLst>
          </p:cNvPr>
          <p:cNvSpPr txBox="1"/>
          <p:nvPr/>
        </p:nvSpPr>
        <p:spPr>
          <a:xfrm>
            <a:off x="2464336" y="1089729"/>
            <a:ext cx="8533327" cy="1477328"/>
          </a:xfrm>
          <a:prstGeom prst="rect">
            <a:avLst/>
          </a:prstGeom>
          <a:noFill/>
        </p:spPr>
        <p:txBody>
          <a:bodyPr wrap="square" rtlCol="0">
            <a:spAutoFit/>
          </a:bodyPr>
          <a:lstStyle/>
          <a:p>
            <a:r>
              <a:rPr lang="en-US" dirty="0"/>
              <a:t>Before looking at the model 2,</a:t>
            </a:r>
            <a:r>
              <a:rPr lang="en-US" b="1" dirty="0"/>
              <a:t> </a:t>
            </a:r>
            <a:r>
              <a:rPr lang="en-US" dirty="0"/>
              <a:t>a correlation matrix is used to analyze the data to see the relations between different attributes.</a:t>
            </a:r>
          </a:p>
          <a:p>
            <a:endParaRPr lang="en-US" dirty="0"/>
          </a:p>
          <a:p>
            <a:r>
              <a:rPr lang="en-US" dirty="0"/>
              <a:t>Below is the correlation matrix of the New York Data:</a:t>
            </a:r>
          </a:p>
          <a:p>
            <a:endParaRPr lang="en-US" dirty="0"/>
          </a:p>
        </p:txBody>
      </p:sp>
      <p:pic>
        <p:nvPicPr>
          <p:cNvPr id="6" name="Audio 5">
            <a:hlinkClick r:id="" action="ppaction://media"/>
            <a:extLst>
              <a:ext uri="{FF2B5EF4-FFF2-40B4-BE49-F238E27FC236}">
                <a16:creationId xmlns:a16="http://schemas.microsoft.com/office/drawing/2014/main" id="{5FD499E0-A63D-4FE3-891C-6361779614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33013122"/>
      </p:ext>
    </p:extLst>
  </p:cSld>
  <p:clrMapOvr>
    <a:masterClrMapping/>
  </p:clrMapOvr>
  <mc:AlternateContent xmlns:mc="http://schemas.openxmlformats.org/markup-compatibility/2006">
    <mc:Choice xmlns:p14="http://schemas.microsoft.com/office/powerpoint/2010/main" Requires="p14">
      <p:transition spd="slow" p14:dur="2000" advTm="15665"/>
    </mc:Choice>
    <mc:Fallback>
      <p:transition spd="slow" advTm="15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AB47-12A9-4753-9A48-C114E06A8D1C}"/>
              </a:ext>
            </a:extLst>
          </p:cNvPr>
          <p:cNvSpPr>
            <a:spLocks noGrp="1"/>
          </p:cNvSpPr>
          <p:nvPr>
            <p:ph type="title"/>
          </p:nvPr>
        </p:nvSpPr>
        <p:spPr>
          <a:xfrm>
            <a:off x="841248" y="251312"/>
            <a:ext cx="10506456" cy="1010264"/>
          </a:xfrm>
        </p:spPr>
        <p:txBody>
          <a:bodyPr anchor="ctr">
            <a:normAutofit/>
          </a:bodyPr>
          <a:lstStyle/>
          <a:p>
            <a:r>
              <a:rPr lang="en-US" dirty="0"/>
              <a:t>Model 2- Linear Regression</a:t>
            </a:r>
          </a:p>
        </p:txBody>
      </p:sp>
      <p:sp>
        <p:nvSpPr>
          <p:cNvPr id="12" name="Rectangle 1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A1CAEE2-3947-4288-BBE2-A5A023C84E07}"/>
              </a:ext>
            </a:extLst>
          </p:cNvPr>
          <p:cNvGraphicFramePr>
            <a:graphicFrameLocks noGrp="1"/>
          </p:cNvGraphicFramePr>
          <p:nvPr>
            <p:ph idx="1"/>
            <p:extLst>
              <p:ext uri="{D42A27DB-BD31-4B8C-83A1-F6EECF244321}">
                <p14:modId xmlns:p14="http://schemas.microsoft.com/office/powerpoint/2010/main" val="3629148139"/>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hlinkClick r:id="" action="ppaction://media"/>
            <a:extLst>
              <a:ext uri="{FF2B5EF4-FFF2-40B4-BE49-F238E27FC236}">
                <a16:creationId xmlns:a16="http://schemas.microsoft.com/office/drawing/2014/main" id="{36225651-A425-42F0-9990-01C2B5888F8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06163289"/>
      </p:ext>
    </p:extLst>
  </p:cSld>
  <p:clrMapOvr>
    <a:masterClrMapping/>
  </p:clrMapOvr>
  <mc:AlternateContent xmlns:mc="http://schemas.openxmlformats.org/markup-compatibility/2006">
    <mc:Choice xmlns:p14="http://schemas.microsoft.com/office/powerpoint/2010/main" Requires="p14">
      <p:transition spd="slow" p14:dur="2000" advTm="29536"/>
    </mc:Choice>
    <mc:Fallback>
      <p:transition spd="slow" advTm="29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7D65B-D906-4808-B0F8-3CFE2E422EB8}"/>
              </a:ext>
            </a:extLst>
          </p:cNvPr>
          <p:cNvSpPr>
            <a:spLocks noGrp="1"/>
          </p:cNvSpPr>
          <p:nvPr>
            <p:ph type="title"/>
          </p:nvPr>
        </p:nvSpPr>
        <p:spPr/>
        <p:txBody>
          <a:bodyPr/>
          <a:lstStyle/>
          <a:p>
            <a:pPr algn="ctr"/>
            <a:r>
              <a:rPr lang="en-US" b="1" dirty="0"/>
              <a:t>Explanation of Model </a:t>
            </a:r>
            <a:r>
              <a:rPr lang="en-US" dirty="0"/>
              <a:t>2</a:t>
            </a:r>
          </a:p>
        </p:txBody>
      </p:sp>
      <p:sp>
        <p:nvSpPr>
          <p:cNvPr id="3" name="Content Placeholder 2">
            <a:extLst>
              <a:ext uri="{FF2B5EF4-FFF2-40B4-BE49-F238E27FC236}">
                <a16:creationId xmlns:a16="http://schemas.microsoft.com/office/drawing/2014/main" id="{CC8448C3-85E4-429E-84FA-9D260354628C}"/>
              </a:ext>
            </a:extLst>
          </p:cNvPr>
          <p:cNvSpPr>
            <a:spLocks noGrp="1"/>
          </p:cNvSpPr>
          <p:nvPr>
            <p:ph idx="1"/>
          </p:nvPr>
        </p:nvSpPr>
        <p:spPr/>
        <p:txBody>
          <a:bodyPr/>
          <a:lstStyle/>
          <a:p>
            <a:r>
              <a:rPr lang="en-US" dirty="0"/>
              <a:t>The Model 2 is kind of a hypothesis testing to verify whether population and median age of a region/state or province matters in the spread of this virus.</a:t>
            </a:r>
          </a:p>
          <a:p>
            <a:r>
              <a:rPr lang="en-US" dirty="0"/>
              <a:t>As per the results of this regression analysis, it doesn’t matter to a significant extent.</a:t>
            </a:r>
          </a:p>
          <a:p>
            <a:r>
              <a:rPr lang="en-US" dirty="0"/>
              <a:t>The world’s stats for countries, their population, median age and number of positive cases were collected and used this to train a linear regression model. </a:t>
            </a:r>
          </a:p>
          <a:p>
            <a:r>
              <a:rPr lang="en-US" dirty="0"/>
              <a:t>Similar stats for states in US were also collected to use them as my validation data.</a:t>
            </a:r>
          </a:p>
          <a:p>
            <a:endParaRPr lang="en-US" dirty="0"/>
          </a:p>
        </p:txBody>
      </p:sp>
      <p:pic>
        <p:nvPicPr>
          <p:cNvPr id="6" name="Audio 5">
            <a:hlinkClick r:id="" action="ppaction://media"/>
            <a:extLst>
              <a:ext uri="{FF2B5EF4-FFF2-40B4-BE49-F238E27FC236}">
                <a16:creationId xmlns:a16="http://schemas.microsoft.com/office/drawing/2014/main" id="{E14AF11E-6AD3-446B-99F9-FC17AE1310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29861114"/>
      </p:ext>
    </p:extLst>
  </p:cSld>
  <p:clrMapOvr>
    <a:masterClrMapping/>
  </p:clrMapOvr>
  <mc:AlternateContent xmlns:mc="http://schemas.openxmlformats.org/markup-compatibility/2006">
    <mc:Choice xmlns:p14="http://schemas.microsoft.com/office/powerpoint/2010/main" Requires="p14">
      <p:transition spd="slow" p14:dur="2000" advTm="42319"/>
    </mc:Choice>
    <mc:Fallback>
      <p:transition spd="slow" advTm="42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69" name="Rectangle 7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70" name="Rectangle 7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271" name="Rectangle 7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B5FEE1-773A-4D74-8B23-71577C8C68A8}"/>
              </a:ext>
            </a:extLst>
          </p:cNvPr>
          <p:cNvSpPr>
            <a:spLocks noGrp="1"/>
          </p:cNvSpPr>
          <p:nvPr>
            <p:ph type="title"/>
          </p:nvPr>
        </p:nvSpPr>
        <p:spPr>
          <a:xfrm>
            <a:off x="1115568" y="548640"/>
            <a:ext cx="10168128" cy="1179576"/>
          </a:xfrm>
        </p:spPr>
        <p:txBody>
          <a:bodyPr>
            <a:normAutofit/>
          </a:bodyPr>
          <a:lstStyle/>
          <a:p>
            <a:r>
              <a:rPr lang="en-US" sz="4000"/>
              <a:t>Model 2 - Results</a:t>
            </a:r>
          </a:p>
        </p:txBody>
      </p:sp>
      <p:sp>
        <p:nvSpPr>
          <p:cNvPr id="11272" name="Rectangle 7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267" name="Picture 3">
            <a:extLst>
              <a:ext uri="{FF2B5EF4-FFF2-40B4-BE49-F238E27FC236}">
                <a16:creationId xmlns:a16="http://schemas.microsoft.com/office/drawing/2014/main" id="{4BE0D91B-3662-481A-9205-88DD99B5F6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05" r="3" b="3"/>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787A2F5-2D17-4713-B6D6-031409243AD4}"/>
              </a:ext>
            </a:extLst>
          </p:cNvPr>
          <p:cNvSpPr>
            <a:spLocks noGrp="1"/>
          </p:cNvSpPr>
          <p:nvPr>
            <p:ph idx="1"/>
          </p:nvPr>
        </p:nvSpPr>
        <p:spPr>
          <a:xfrm>
            <a:off x="7290539" y="2018806"/>
            <a:ext cx="3993158" cy="1638794"/>
          </a:xfrm>
        </p:spPr>
        <p:txBody>
          <a:bodyPr anchor="ctr">
            <a:normAutofit/>
          </a:bodyPr>
          <a:lstStyle/>
          <a:p>
            <a:r>
              <a:rPr lang="en-US" sz="1800" dirty="0"/>
              <a:t>Mean Absolute Error – 12817</a:t>
            </a:r>
          </a:p>
          <a:p>
            <a:r>
              <a:rPr lang="en-US" sz="1800" dirty="0"/>
              <a:t>MSE – Mean Squared Error - </a:t>
            </a:r>
            <a:r>
              <a:rPr lang="en-US" altLang="en-US" sz="1800" dirty="0">
                <a:latin typeface="Courier New" panose="02070309020205020404" pitchFamily="49" charset="0"/>
                <a:cs typeface="Courier New" panose="02070309020205020404" pitchFamily="49" charset="0"/>
              </a:rPr>
              <a:t>1362885423</a:t>
            </a:r>
            <a:endParaRPr lang="en-US" sz="1800" dirty="0"/>
          </a:p>
        </p:txBody>
      </p:sp>
      <p:sp>
        <p:nvSpPr>
          <p:cNvPr id="4" name="Rectangle 1">
            <a:extLst>
              <a:ext uri="{FF2B5EF4-FFF2-40B4-BE49-F238E27FC236}">
                <a16:creationId xmlns:a16="http://schemas.microsoft.com/office/drawing/2014/main" id="{AAD40B91-B034-45C9-98C5-2A9C82A06D50}"/>
              </a:ext>
            </a:extLst>
          </p:cNvPr>
          <p:cNvSpPr>
            <a:spLocks noChangeArrowheads="1"/>
          </p:cNvSpPr>
          <p:nvPr/>
        </p:nvSpPr>
        <p:spPr bwMode="auto">
          <a:xfrm>
            <a:off x="0" y="197822"/>
            <a:ext cx="11222" cy="615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ABA0AE6-23F9-4D1B-8283-6B0173AAAA2C}"/>
              </a:ext>
            </a:extLst>
          </p:cNvPr>
          <p:cNvSpPr txBox="1"/>
          <p:nvPr/>
        </p:nvSpPr>
        <p:spPr>
          <a:xfrm>
            <a:off x="7436841" y="3429000"/>
            <a:ext cx="3993159" cy="2585323"/>
          </a:xfrm>
          <a:prstGeom prst="rect">
            <a:avLst/>
          </a:prstGeom>
          <a:noFill/>
        </p:spPr>
        <p:txBody>
          <a:bodyPr wrap="square" rtlCol="0">
            <a:spAutoFit/>
          </a:bodyPr>
          <a:lstStyle/>
          <a:p>
            <a:r>
              <a:rPr lang="en-US" dirty="0"/>
              <a:t>Population is slightly correlated to total cases. However, this virus spreads irrespective of the population density and median age of the region. It is now in community spread phase and therefore, these factors are not able to quantify the spread or growth. This was the whole purpose of Model 2.</a:t>
            </a:r>
          </a:p>
          <a:p>
            <a:endParaRPr lang="en-US" dirty="0"/>
          </a:p>
        </p:txBody>
      </p:sp>
      <p:pic>
        <p:nvPicPr>
          <p:cNvPr id="7" name="Audio 6">
            <a:hlinkClick r:id="" action="ppaction://media"/>
            <a:extLst>
              <a:ext uri="{FF2B5EF4-FFF2-40B4-BE49-F238E27FC236}">
                <a16:creationId xmlns:a16="http://schemas.microsoft.com/office/drawing/2014/main" id="{68A6D6D3-8316-4B90-A47A-6A3D57EE13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56247365"/>
      </p:ext>
    </p:extLst>
  </p:cSld>
  <p:clrMapOvr>
    <a:masterClrMapping/>
  </p:clrMapOvr>
  <mc:AlternateContent xmlns:mc="http://schemas.openxmlformats.org/markup-compatibility/2006">
    <mc:Choice xmlns:p14="http://schemas.microsoft.com/office/powerpoint/2010/main" Requires="p14">
      <p:transition spd="slow" p14:dur="2000" advTm="40972"/>
    </mc:Choice>
    <mc:Fallback>
      <p:transition spd="slow" advTm="40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6006-810D-4093-8ED1-FF82F1A72B1A}"/>
              </a:ext>
            </a:extLst>
          </p:cNvPr>
          <p:cNvSpPr>
            <a:spLocks noGrp="1"/>
          </p:cNvSpPr>
          <p:nvPr>
            <p:ph type="title"/>
          </p:nvPr>
        </p:nvSpPr>
        <p:spPr/>
        <p:txBody>
          <a:bodyPr/>
          <a:lstStyle/>
          <a:p>
            <a:r>
              <a:rPr lang="en-US"/>
              <a:t>Summary and Conclusion</a:t>
            </a:r>
            <a:endParaRPr lang="en-US" dirty="0"/>
          </a:p>
        </p:txBody>
      </p:sp>
      <p:pic>
        <p:nvPicPr>
          <p:cNvPr id="4" name="Content Placeholder 3">
            <a:extLst>
              <a:ext uri="{FF2B5EF4-FFF2-40B4-BE49-F238E27FC236}">
                <a16:creationId xmlns:a16="http://schemas.microsoft.com/office/drawing/2014/main" id="{2C882660-DA43-46A6-8650-FC960B417478}"/>
              </a:ext>
            </a:extLst>
          </p:cNvPr>
          <p:cNvPicPr>
            <a:picLocks noGrp="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9657" y="1548190"/>
            <a:ext cx="6405637" cy="5037154"/>
          </a:xfrm>
          <a:prstGeom prst="rect">
            <a:avLst/>
          </a:prstGeom>
          <a:noFill/>
          <a:ln>
            <a:noFill/>
          </a:ln>
        </p:spPr>
      </p:pic>
      <p:sp>
        <p:nvSpPr>
          <p:cNvPr id="5" name="TextBox 4">
            <a:extLst>
              <a:ext uri="{FF2B5EF4-FFF2-40B4-BE49-F238E27FC236}">
                <a16:creationId xmlns:a16="http://schemas.microsoft.com/office/drawing/2014/main" id="{422CF0DE-2FCC-49C6-919D-C93845459FF2}"/>
              </a:ext>
            </a:extLst>
          </p:cNvPr>
          <p:cNvSpPr txBox="1"/>
          <p:nvPr/>
        </p:nvSpPr>
        <p:spPr>
          <a:xfrm>
            <a:off x="6903962" y="1470781"/>
            <a:ext cx="4846562"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spread factor graph shows the spread spike initially.  After more testing and isolation, it shows a gradual decrease with less spikes.  Future days were added to Model 1 to predict the spread and future cases using polynomial regression.  </a:t>
            </a:r>
          </a:p>
          <a:p>
            <a:pPr marL="285750" indent="-285750">
              <a:buFont typeface="Arial" panose="020B0604020202020204" pitchFamily="34" charset="0"/>
              <a:buChar char="•"/>
            </a:pPr>
            <a:r>
              <a:rPr lang="en-US" dirty="0"/>
              <a:t>Using Model 1 prediction, it successfully demonstrated the spread will be flattening in future days as can see currently. </a:t>
            </a:r>
          </a:p>
          <a:p>
            <a:pPr marL="285750" indent="-285750">
              <a:buFont typeface="Arial" panose="020B0604020202020204" pitchFamily="34" charset="0"/>
              <a:buChar char="•"/>
            </a:pPr>
            <a:r>
              <a:rPr lang="en-US" dirty="0"/>
              <a:t>Using Model 2, The hypothesis test can </a:t>
            </a:r>
            <a:r>
              <a:rPr lang="en-US"/>
              <a:t>be strengthened </a:t>
            </a:r>
            <a:r>
              <a:rPr lang="en-US" dirty="0"/>
              <a:t>with the number of positive cases in a region does not solely depend on the population density and the demographic factors like age. There are several other factors involved in increasing the spread in a country or province.</a:t>
            </a:r>
          </a:p>
        </p:txBody>
      </p:sp>
      <p:pic>
        <p:nvPicPr>
          <p:cNvPr id="3" name="Audio 2">
            <a:hlinkClick r:id="" action="ppaction://media"/>
            <a:extLst>
              <a:ext uri="{FF2B5EF4-FFF2-40B4-BE49-F238E27FC236}">
                <a16:creationId xmlns:a16="http://schemas.microsoft.com/office/drawing/2014/main" id="{3F178D08-ED08-4E51-AF4A-80A54B1B5D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9644991"/>
      </p:ext>
    </p:extLst>
  </p:cSld>
  <p:clrMapOvr>
    <a:masterClrMapping/>
  </p:clrMapOvr>
  <mc:AlternateContent xmlns:mc="http://schemas.openxmlformats.org/markup-compatibility/2006">
    <mc:Choice xmlns:p14="http://schemas.microsoft.com/office/powerpoint/2010/main" Requires="p14">
      <p:transition spd="slow" p14:dur="2000" advTm="57712"/>
    </mc:Choice>
    <mc:Fallback>
      <p:transition spd="slow" advTm="57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B6199-0A30-4B20-A4DD-63DE1865A831}"/>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53E8C909-CC54-47A9-A7FB-B2B5699106C6}"/>
              </a:ext>
            </a:extLst>
          </p:cNvPr>
          <p:cNvSpPr>
            <a:spLocks noGrp="1"/>
          </p:cNvSpPr>
          <p:nvPr>
            <p:ph idx="1"/>
          </p:nvPr>
        </p:nvSpPr>
        <p:spPr>
          <a:xfrm>
            <a:off x="838200" y="1441752"/>
            <a:ext cx="10515600" cy="4735211"/>
          </a:xfrm>
        </p:spPr>
        <p:txBody>
          <a:bodyPr>
            <a:normAutofit fontScale="55000" lnSpcReduction="20000"/>
          </a:bodyPr>
          <a:lstStyle/>
          <a:p>
            <a:pPr marL="0" indent="0">
              <a:buNone/>
            </a:pPr>
            <a:r>
              <a:rPr lang="en-US" dirty="0"/>
              <a:t>Since, corona analysis is a new topic, gathering relevant data for analysis is a challenge. For this purpose, I integrated multiple reliable sources which target different aspects of this spread.</a:t>
            </a:r>
          </a:p>
          <a:p>
            <a:pPr lvl="0"/>
            <a:r>
              <a:rPr lang="en-US" b="1" dirty="0"/>
              <a:t>Population_by_country_2020.csv</a:t>
            </a:r>
            <a:endParaRPr lang="en-US" dirty="0"/>
          </a:p>
          <a:p>
            <a:r>
              <a:rPr lang="en-US" u="sng" dirty="0">
                <a:hlinkClick r:id="rId4"/>
              </a:rPr>
              <a:t>https://www.kaggle.com/tanuprabhu/population-by-country-2020</a:t>
            </a:r>
            <a:endParaRPr lang="en-US" dirty="0"/>
          </a:p>
          <a:p>
            <a:pPr lvl="0"/>
            <a:r>
              <a:rPr lang="en-US" b="1" dirty="0"/>
              <a:t>states_code.csv</a:t>
            </a:r>
            <a:endParaRPr lang="en-US" dirty="0"/>
          </a:p>
          <a:p>
            <a:r>
              <a:rPr lang="en-US" u="sng" dirty="0">
                <a:hlinkClick r:id="rId5"/>
              </a:rPr>
              <a:t>https://aruljohn.com/usstates/</a:t>
            </a:r>
            <a:endParaRPr lang="en-US" dirty="0"/>
          </a:p>
          <a:p>
            <a:pPr lvl="0"/>
            <a:r>
              <a:rPr lang="en-US" b="1" dirty="0"/>
              <a:t>us_states_median_.csv</a:t>
            </a:r>
            <a:endParaRPr lang="en-US" dirty="0"/>
          </a:p>
          <a:p>
            <a:r>
              <a:rPr lang="en-US" u="sng" dirty="0">
                <a:hlinkClick r:id="rId6"/>
              </a:rPr>
              <a:t>https://worldpopulationreview.com/states/median-age-by-state/</a:t>
            </a:r>
            <a:endParaRPr lang="en-US" dirty="0"/>
          </a:p>
          <a:p>
            <a:pPr lvl="0"/>
            <a:r>
              <a:rPr lang="en-US" b="1" dirty="0"/>
              <a:t>us_states_population_.csv</a:t>
            </a:r>
            <a:endParaRPr lang="en-US" dirty="0"/>
          </a:p>
          <a:p>
            <a:r>
              <a:rPr lang="en-US" u="sng" dirty="0">
                <a:hlinkClick r:id="rId7"/>
              </a:rPr>
              <a:t>https://www.worldometers.info/world-population/us-population/</a:t>
            </a:r>
            <a:endParaRPr lang="en-US" dirty="0"/>
          </a:p>
          <a:p>
            <a:pPr lvl="0"/>
            <a:r>
              <a:rPr lang="en-US" b="1" dirty="0"/>
              <a:t>us_covid19_daily.csv</a:t>
            </a:r>
            <a:endParaRPr lang="en-US" dirty="0"/>
          </a:p>
          <a:p>
            <a:r>
              <a:rPr lang="en-US" u="sng" dirty="0">
                <a:hlinkClick r:id="rId8"/>
              </a:rPr>
              <a:t>https://www.kaggle.com/sudalairajkumar/covid19-in-usa</a:t>
            </a:r>
            <a:endParaRPr lang="en-US" dirty="0"/>
          </a:p>
          <a:p>
            <a:pPr lvl="0"/>
            <a:r>
              <a:rPr lang="en-US" b="1" dirty="0"/>
              <a:t>us_states_covid19_daily.csv</a:t>
            </a:r>
            <a:endParaRPr lang="en-US" dirty="0"/>
          </a:p>
          <a:p>
            <a:r>
              <a:rPr lang="en-US" u="sng" dirty="0">
                <a:hlinkClick r:id="rId8"/>
              </a:rPr>
              <a:t>https://www.kaggle.com/sudalairajkumar/covid19-in-usa</a:t>
            </a:r>
            <a:endParaRPr lang="en-US" dirty="0"/>
          </a:p>
          <a:p>
            <a:pPr lvl="0"/>
            <a:r>
              <a:rPr lang="en-US" u="sng" dirty="0">
                <a:hlinkClick r:id="rId9"/>
              </a:rPr>
              <a:t>https://github.com/CSSEGISandData/COVID-19/tree/master/csse_covid_19_data/csse_covid_19_time_series</a:t>
            </a:r>
            <a:endParaRPr lang="en-US" dirty="0"/>
          </a:p>
          <a:p>
            <a:pPr marL="0" indent="0">
              <a:buNone/>
            </a:pPr>
            <a:endParaRPr lang="en-US" dirty="0"/>
          </a:p>
        </p:txBody>
      </p:sp>
      <p:pic>
        <p:nvPicPr>
          <p:cNvPr id="5" name="Audio 4">
            <a:hlinkClick r:id="" action="ppaction://media"/>
            <a:extLst>
              <a:ext uri="{FF2B5EF4-FFF2-40B4-BE49-F238E27FC236}">
                <a16:creationId xmlns:a16="http://schemas.microsoft.com/office/drawing/2014/main" id="{C9780FFF-AB92-4800-8C94-B165C4BC442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19838847"/>
      </p:ext>
    </p:extLst>
  </p:cSld>
  <p:clrMapOvr>
    <a:masterClrMapping/>
  </p:clrMapOvr>
  <mc:AlternateContent xmlns:mc="http://schemas.openxmlformats.org/markup-compatibility/2006">
    <mc:Choice xmlns:p14="http://schemas.microsoft.com/office/powerpoint/2010/main" Requires="p14">
      <p:transition spd="slow" p14:dur="2000" advTm="17099"/>
    </mc:Choice>
    <mc:Fallback>
      <p:transition spd="slow" advTm="17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DBBF452-0E6F-4CEB-98BA-1C5CB4CADC8F}"/>
              </a:ext>
            </a:extLst>
          </p:cNvPr>
          <p:cNvPicPr>
            <a:picLocks noChangeAspect="1"/>
          </p:cNvPicPr>
          <p:nvPr/>
        </p:nvPicPr>
        <p:blipFill rotWithShape="1">
          <a:blip r:embed="rId4">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EBD7EF4A-D8A9-43D0-ACF2-29989F5CEA13}"/>
              </a:ext>
            </a:extLst>
          </p:cNvPr>
          <p:cNvSpPr>
            <a:spLocks noGrp="1"/>
          </p:cNvSpPr>
          <p:nvPr>
            <p:ph type="title"/>
          </p:nvPr>
        </p:nvSpPr>
        <p:spPr>
          <a:xfrm>
            <a:off x="838200" y="365125"/>
            <a:ext cx="10515600" cy="1325563"/>
          </a:xfrm>
        </p:spPr>
        <p:txBody>
          <a:bodyPr>
            <a:normAutofit/>
          </a:bodyPr>
          <a:lstStyle/>
          <a:p>
            <a:r>
              <a:rPr lang="en-US">
                <a:solidFill>
                  <a:srgbClr val="FFFFFF"/>
                </a:solidFill>
              </a:rPr>
              <a:t>Data Preprocessing and Aggregation</a:t>
            </a:r>
          </a:p>
        </p:txBody>
      </p:sp>
      <p:graphicFrame>
        <p:nvGraphicFramePr>
          <p:cNvPr id="5" name="Content Placeholder 2">
            <a:extLst>
              <a:ext uri="{FF2B5EF4-FFF2-40B4-BE49-F238E27FC236}">
                <a16:creationId xmlns:a16="http://schemas.microsoft.com/office/drawing/2014/main" id="{38517C03-5388-42D1-A151-D4E85BFCD346}"/>
              </a:ext>
            </a:extLst>
          </p:cNvPr>
          <p:cNvGraphicFramePr>
            <a:graphicFrameLocks noGrp="1"/>
          </p:cNvGraphicFramePr>
          <p:nvPr>
            <p:ph idx="1"/>
            <p:extLst>
              <p:ext uri="{D42A27DB-BD31-4B8C-83A1-F6EECF244321}">
                <p14:modId xmlns:p14="http://schemas.microsoft.com/office/powerpoint/2010/main" val="35663569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hlinkClick r:id="" action="ppaction://media"/>
            <a:extLst>
              <a:ext uri="{FF2B5EF4-FFF2-40B4-BE49-F238E27FC236}">
                <a16:creationId xmlns:a16="http://schemas.microsoft.com/office/drawing/2014/main" id="{AB234CCD-4DF6-448B-8DBD-38C8FA374E4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89298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2095"/>
    </mc:Choice>
    <mc:Fallback>
      <p:transition spd="slow" advTm="72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A8D6-6007-44A2-A1B7-D53080AB5849}"/>
              </a:ext>
            </a:extLst>
          </p:cNvPr>
          <p:cNvSpPr>
            <a:spLocks noGrp="1"/>
          </p:cNvSpPr>
          <p:nvPr>
            <p:ph type="title"/>
          </p:nvPr>
        </p:nvSpPr>
        <p:spPr>
          <a:xfrm>
            <a:off x="645858" y="5110423"/>
            <a:ext cx="10906061" cy="671540"/>
          </a:xfrm>
          <a:noFill/>
        </p:spPr>
        <p:txBody>
          <a:bodyPr vert="horz" lIns="91440" tIns="45720" rIns="91440" bIns="45720" rtlCol="0" anchor="ctr">
            <a:normAutofit/>
          </a:bodyPr>
          <a:lstStyle/>
          <a:p>
            <a:pPr algn="ctr"/>
            <a:r>
              <a:rPr lang="en-US" sz="4100" dirty="0"/>
              <a:t>Exploratory Data Analysis</a:t>
            </a:r>
          </a:p>
        </p:txBody>
      </p:sp>
      <p:sp>
        <p:nvSpPr>
          <p:cNvPr id="1028" name="Rectangle 70">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2" cy="482247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4562" y="640091"/>
            <a:ext cx="8182876" cy="388111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FA96A490-DDD6-4BA2-9FDA-E8A0FC88F697}"/>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2210" r="1" b="4448"/>
          <a:stretch/>
        </p:blipFill>
        <p:spPr bwMode="auto">
          <a:xfrm>
            <a:off x="2004562" y="804671"/>
            <a:ext cx="8166531" cy="3622185"/>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7A3042-EECC-488E-BAC2-EA4E2AE78258}"/>
              </a:ext>
            </a:extLst>
          </p:cNvPr>
          <p:cNvSpPr txBox="1"/>
          <p:nvPr/>
        </p:nvSpPr>
        <p:spPr>
          <a:xfrm>
            <a:off x="396724" y="6158895"/>
            <a:ext cx="11414215" cy="646331"/>
          </a:xfrm>
          <a:prstGeom prst="rect">
            <a:avLst/>
          </a:prstGeom>
          <a:noFill/>
        </p:spPr>
        <p:txBody>
          <a:bodyPr wrap="none" rtlCol="0">
            <a:spAutoFit/>
          </a:bodyPr>
          <a:lstStyle/>
          <a:p>
            <a:r>
              <a:rPr lang="en-US" dirty="0"/>
              <a:t>Since the day of outbreak in US, virus has infected people on an exponential level as can be seen from the above graph. </a:t>
            </a:r>
          </a:p>
          <a:p>
            <a:r>
              <a:rPr lang="en-US" dirty="0"/>
              <a:t>This is an important curve as later we focus on how flattening will decrease the number of positive cases on a daily basis.</a:t>
            </a:r>
          </a:p>
        </p:txBody>
      </p:sp>
      <p:pic>
        <p:nvPicPr>
          <p:cNvPr id="6" name="Audio 5">
            <a:hlinkClick r:id="" action="ppaction://media"/>
            <a:extLst>
              <a:ext uri="{FF2B5EF4-FFF2-40B4-BE49-F238E27FC236}">
                <a16:creationId xmlns:a16="http://schemas.microsoft.com/office/drawing/2014/main" id="{A57A0A65-53E2-4C91-90F7-DAF74101F1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47770316"/>
      </p:ext>
    </p:extLst>
  </p:cSld>
  <p:clrMapOvr>
    <a:masterClrMapping/>
  </p:clrMapOvr>
  <mc:AlternateContent xmlns:mc="http://schemas.openxmlformats.org/markup-compatibility/2006">
    <mc:Choice xmlns:p14="http://schemas.microsoft.com/office/powerpoint/2010/main" Requires="p14">
      <p:transition spd="slow" p14:dur="2000" advTm="21191"/>
    </mc:Choice>
    <mc:Fallback>
      <p:transition spd="slow" advTm="21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BCFBEA1-6B81-40E6-B163-EE54831D05F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360450" y="446768"/>
            <a:ext cx="8909882" cy="35930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6D25E1-5ED5-40EA-B45B-473F01B2C08E}"/>
              </a:ext>
            </a:extLst>
          </p:cNvPr>
          <p:cNvSpPr txBox="1"/>
          <p:nvPr/>
        </p:nvSpPr>
        <p:spPr>
          <a:xfrm>
            <a:off x="735390" y="4847771"/>
            <a:ext cx="10653486" cy="923330"/>
          </a:xfrm>
          <a:prstGeom prst="rect">
            <a:avLst/>
          </a:prstGeom>
          <a:noFill/>
        </p:spPr>
        <p:txBody>
          <a:bodyPr wrap="square" rtlCol="0">
            <a:spAutoFit/>
          </a:bodyPr>
          <a:lstStyle/>
          <a:p>
            <a:r>
              <a:rPr lang="en-US" dirty="0"/>
              <a:t>As positive cases increased, the deaths due to the infection increased too proportionally in the US as can be seen from the above graph. We could conclude that deaths are directly proportional to increased positive cases and the only way to decrease death increase is by putting a slow down on new positive cases every day.</a:t>
            </a:r>
          </a:p>
        </p:txBody>
      </p:sp>
      <p:pic>
        <p:nvPicPr>
          <p:cNvPr id="7" name="Audio 6">
            <a:hlinkClick r:id="" action="ppaction://media"/>
            <a:extLst>
              <a:ext uri="{FF2B5EF4-FFF2-40B4-BE49-F238E27FC236}">
                <a16:creationId xmlns:a16="http://schemas.microsoft.com/office/drawing/2014/main" id="{9DA605B0-1B17-461C-ADF0-C9D9323C9F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5116868"/>
      </p:ext>
    </p:extLst>
  </p:cSld>
  <p:clrMapOvr>
    <a:masterClrMapping/>
  </p:clrMapOvr>
  <mc:AlternateContent xmlns:mc="http://schemas.openxmlformats.org/markup-compatibility/2006">
    <mc:Choice xmlns:p14="http://schemas.microsoft.com/office/powerpoint/2010/main" Requires="p14">
      <p:transition spd="slow" p14:dur="2000" advTm="28818"/>
    </mc:Choice>
    <mc:Fallback>
      <p:transition spd="slow" advTm="28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B070454-E72C-41E1-A971-DCA0408DCF1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365859" y="345168"/>
            <a:ext cx="8850681"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D44E07-E4FA-473A-A951-74170F5F2C34}"/>
              </a:ext>
            </a:extLst>
          </p:cNvPr>
          <p:cNvSpPr txBox="1"/>
          <p:nvPr/>
        </p:nvSpPr>
        <p:spPr>
          <a:xfrm>
            <a:off x="595086" y="5350933"/>
            <a:ext cx="10484152" cy="923330"/>
          </a:xfrm>
          <a:prstGeom prst="rect">
            <a:avLst/>
          </a:prstGeom>
          <a:noFill/>
        </p:spPr>
        <p:txBody>
          <a:bodyPr wrap="square" rtlCol="0">
            <a:spAutoFit/>
          </a:bodyPr>
          <a:lstStyle/>
          <a:p>
            <a:r>
              <a:rPr lang="en-US" dirty="0"/>
              <a:t>There is an increase in daily increased deaths every day. However, after reaching the maximum, there is a decrease in increased death every day. This is because as more and more testing was performed in US, more people were tested and treated immediately decreasing the deaths gradually.</a:t>
            </a:r>
          </a:p>
        </p:txBody>
      </p:sp>
      <p:pic>
        <p:nvPicPr>
          <p:cNvPr id="2" name="Audio 1">
            <a:hlinkClick r:id="" action="ppaction://media"/>
            <a:extLst>
              <a:ext uri="{FF2B5EF4-FFF2-40B4-BE49-F238E27FC236}">
                <a16:creationId xmlns:a16="http://schemas.microsoft.com/office/drawing/2014/main" id="{F5E88E4B-09BC-4166-B966-6C29E8BFBD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07698906"/>
      </p:ext>
    </p:extLst>
  </p:cSld>
  <p:clrMapOvr>
    <a:masterClrMapping/>
  </p:clrMapOvr>
  <mc:AlternateContent xmlns:mc="http://schemas.openxmlformats.org/markup-compatibility/2006">
    <mc:Choice xmlns:p14="http://schemas.microsoft.com/office/powerpoint/2010/main" Requires="p14">
      <p:transition spd="slow" p14:dur="2000" advTm="23975"/>
    </mc:Choice>
    <mc:Fallback>
      <p:transition spd="slow" advTm="23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59EF-2356-4F90-B1C8-5154C5294686}"/>
              </a:ext>
            </a:extLst>
          </p:cNvPr>
          <p:cNvSpPr>
            <a:spLocks noGrp="1"/>
          </p:cNvSpPr>
          <p:nvPr>
            <p:ph type="title"/>
          </p:nvPr>
        </p:nvSpPr>
        <p:spPr/>
        <p:txBody>
          <a:bodyPr/>
          <a:lstStyle/>
          <a:p>
            <a:r>
              <a:rPr lang="en-US" dirty="0"/>
              <a:t>Spread Factor</a:t>
            </a:r>
          </a:p>
        </p:txBody>
      </p:sp>
      <p:sp>
        <p:nvSpPr>
          <p:cNvPr id="3" name="Content Placeholder 2">
            <a:extLst>
              <a:ext uri="{FF2B5EF4-FFF2-40B4-BE49-F238E27FC236}">
                <a16:creationId xmlns:a16="http://schemas.microsoft.com/office/drawing/2014/main" id="{9F6A57B1-1502-468C-A27C-A58773E87794}"/>
              </a:ext>
            </a:extLst>
          </p:cNvPr>
          <p:cNvSpPr>
            <a:spLocks noGrp="1"/>
          </p:cNvSpPr>
          <p:nvPr>
            <p:ph idx="1"/>
          </p:nvPr>
        </p:nvSpPr>
        <p:spPr/>
        <p:txBody>
          <a:bodyPr>
            <a:normAutofit/>
          </a:bodyPr>
          <a:lstStyle/>
          <a:p>
            <a:r>
              <a:rPr lang="en-US" sz="1900" dirty="0"/>
              <a:t>Death Increase rate does not give us a proper indication of the spread of this outbreak as death depends on individual's immune system and many other factors. To understand the spread of outbreak we need to calculate the growth factor or spread factor of Covid-19 in United States.</a:t>
            </a:r>
          </a:p>
          <a:p>
            <a:r>
              <a:rPr lang="en-US" sz="2000" dirty="0"/>
              <a:t>We can calculate the Spread Factor based on positive cases Increase each day compared to previous day.</a:t>
            </a:r>
          </a:p>
          <a:p>
            <a:pPr marL="0" indent="0">
              <a:buNone/>
            </a:pPr>
            <a:r>
              <a:rPr lang="en-US" sz="1900" b="1" dirty="0"/>
              <a:t>    Spread Factor for present day = Positive Increase for present day/ Positive increase for previous day</a:t>
            </a:r>
          </a:p>
          <a:p>
            <a:pPr marL="0" indent="0">
              <a:buNone/>
            </a:pPr>
            <a:endParaRPr lang="en-US" sz="1900" b="1" dirty="0"/>
          </a:p>
          <a:p>
            <a:pPr marL="0" indent="0">
              <a:buNone/>
            </a:pPr>
            <a:r>
              <a:rPr lang="en-US" sz="1800" b="1" dirty="0"/>
              <a:t>    Note: </a:t>
            </a:r>
            <a:r>
              <a:rPr lang="en-US" sz="1800" dirty="0"/>
              <a:t>Spread factor for first two days will be zero as it depends on the previous day</a:t>
            </a:r>
          </a:p>
        </p:txBody>
      </p:sp>
      <p:pic>
        <p:nvPicPr>
          <p:cNvPr id="5" name="Audio 4">
            <a:hlinkClick r:id="" action="ppaction://media"/>
            <a:extLst>
              <a:ext uri="{FF2B5EF4-FFF2-40B4-BE49-F238E27FC236}">
                <a16:creationId xmlns:a16="http://schemas.microsoft.com/office/drawing/2014/main" id="{54442E9D-0720-4681-ADB6-C7302DF6DD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28235720"/>
      </p:ext>
    </p:extLst>
  </p:cSld>
  <p:clrMapOvr>
    <a:masterClrMapping/>
  </p:clrMapOvr>
  <mc:AlternateContent xmlns:mc="http://schemas.openxmlformats.org/markup-compatibility/2006">
    <mc:Choice xmlns:p14="http://schemas.microsoft.com/office/powerpoint/2010/main" Requires="p14">
      <p:transition spd="slow" p14:dur="2000" advTm="48515"/>
    </mc:Choice>
    <mc:Fallback>
      <p:transition spd="slow" advTm="48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04569A6-A093-4459-8990-4C177E010D1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21537" y="291949"/>
            <a:ext cx="8761878"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B2E432-854A-4AFD-AC67-7512AEC5FD59}"/>
              </a:ext>
            </a:extLst>
          </p:cNvPr>
          <p:cNvSpPr txBox="1"/>
          <p:nvPr/>
        </p:nvSpPr>
        <p:spPr>
          <a:xfrm>
            <a:off x="803124" y="5186438"/>
            <a:ext cx="10600266" cy="646331"/>
          </a:xfrm>
          <a:prstGeom prst="rect">
            <a:avLst/>
          </a:prstGeom>
          <a:noFill/>
        </p:spPr>
        <p:txBody>
          <a:bodyPr wrap="square" rtlCol="0">
            <a:spAutoFit/>
          </a:bodyPr>
          <a:lstStyle/>
          <a:p>
            <a:r>
              <a:rPr lang="en-US" dirty="0"/>
              <a:t>The Spread Factor spiked initially but gradually had a flattening effect as people and agencies became aware of the situation and effective measures were taken to control the spread.</a:t>
            </a:r>
          </a:p>
        </p:txBody>
      </p:sp>
      <p:pic>
        <p:nvPicPr>
          <p:cNvPr id="2" name="Audio 1">
            <a:hlinkClick r:id="" action="ppaction://media"/>
            <a:extLst>
              <a:ext uri="{FF2B5EF4-FFF2-40B4-BE49-F238E27FC236}">
                <a16:creationId xmlns:a16="http://schemas.microsoft.com/office/drawing/2014/main" id="{E8F31B29-2665-4CC2-9BAE-894EB374EA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9128430"/>
      </p:ext>
    </p:extLst>
  </p:cSld>
  <p:clrMapOvr>
    <a:masterClrMapping/>
  </p:clrMapOvr>
  <mc:AlternateContent xmlns:mc="http://schemas.openxmlformats.org/markup-compatibility/2006">
    <mc:Choice xmlns:p14="http://schemas.microsoft.com/office/powerpoint/2010/main" Requires="p14">
      <p:transition spd="slow" p14:dur="2000" advTm="17691"/>
    </mc:Choice>
    <mc:Fallback>
      <p:transition spd="slow" advTm="17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TotalTime>
  <Words>1999</Words>
  <Application>Microsoft Office PowerPoint</Application>
  <PresentationFormat>Widescreen</PresentationFormat>
  <Paragraphs>132</Paragraphs>
  <Slides>27</Slides>
  <Notes>0</Notes>
  <HiddenSlides>0</HiddenSlides>
  <MMClips>27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Courier New</vt:lpstr>
      <vt:lpstr>Office Theme</vt:lpstr>
      <vt:lpstr>Covid 19 Spread Analysis</vt:lpstr>
      <vt:lpstr>Project Goal</vt:lpstr>
      <vt:lpstr>Data Sources</vt:lpstr>
      <vt:lpstr>Data Preprocessing and Aggregation</vt:lpstr>
      <vt:lpstr>Exploratory Data Analysis</vt:lpstr>
      <vt:lpstr>PowerPoint Presentation</vt:lpstr>
      <vt:lpstr>PowerPoint Presentation</vt:lpstr>
      <vt:lpstr>Spread Factor</vt:lpstr>
      <vt:lpstr>PowerPoint Presentation</vt:lpstr>
      <vt:lpstr>PowerPoint Presentation</vt:lpstr>
      <vt:lpstr>PowerPoint Presentation</vt:lpstr>
      <vt:lpstr>Models Built</vt:lpstr>
      <vt:lpstr>Model 1- Polynomial Regression Model </vt:lpstr>
      <vt:lpstr>Model 1 Algorithm</vt:lpstr>
      <vt:lpstr>Model 1 – Results and Performance</vt:lpstr>
      <vt:lpstr>Fitting and Evaluation of Model 1 at 2 Degrees</vt:lpstr>
      <vt:lpstr>Model 1 – Results and Performance</vt:lpstr>
      <vt:lpstr>Fitting and Evaluation of Model 1 at 3 Degrees Degrees</vt:lpstr>
      <vt:lpstr>Model 1 – Results and Performance</vt:lpstr>
      <vt:lpstr>Fitting and Evaluation of Model 1 at 4 Degrees Degree</vt:lpstr>
      <vt:lpstr>Model Validation</vt:lpstr>
      <vt:lpstr>Best Model at 2 Degrees</vt:lpstr>
      <vt:lpstr>Correlation Plot</vt:lpstr>
      <vt:lpstr>Model 2- Linear Regression</vt:lpstr>
      <vt:lpstr>Explanation of Model 2</vt:lpstr>
      <vt:lpstr>Model 2 - Results</vt:lpstr>
      <vt:lpstr>Summary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Spread Analysis</dc:title>
  <dc:creator>carla harrell</dc:creator>
  <cp:lastModifiedBy>carla harrell</cp:lastModifiedBy>
  <cp:revision>2</cp:revision>
  <dcterms:created xsi:type="dcterms:W3CDTF">2020-05-30T01:09:18Z</dcterms:created>
  <dcterms:modified xsi:type="dcterms:W3CDTF">2020-05-30T08:40:27Z</dcterms:modified>
</cp:coreProperties>
</file>